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2"/>
  </p:notesMasterIdLst>
  <p:handoutMasterIdLst>
    <p:handoutMasterId r:id="rId53"/>
  </p:handoutMasterIdLst>
  <p:sldIdLst>
    <p:sldId id="312" r:id="rId2"/>
    <p:sldId id="424" r:id="rId3"/>
    <p:sldId id="481" r:id="rId4"/>
    <p:sldId id="529" r:id="rId5"/>
    <p:sldId id="491" r:id="rId6"/>
    <p:sldId id="449" r:id="rId7"/>
    <p:sldId id="534" r:id="rId8"/>
    <p:sldId id="522" r:id="rId9"/>
    <p:sldId id="517" r:id="rId10"/>
    <p:sldId id="518" r:id="rId11"/>
    <p:sldId id="519" r:id="rId12"/>
    <p:sldId id="535" r:id="rId13"/>
    <p:sldId id="521" r:id="rId14"/>
    <p:sldId id="477" r:id="rId15"/>
    <p:sldId id="454" r:id="rId16"/>
    <p:sldId id="526" r:id="rId17"/>
    <p:sldId id="530" r:id="rId18"/>
    <p:sldId id="482" r:id="rId19"/>
    <p:sldId id="498" r:id="rId20"/>
    <p:sldId id="536" r:id="rId21"/>
    <p:sldId id="459" r:id="rId22"/>
    <p:sldId id="460" r:id="rId23"/>
    <p:sldId id="461" r:id="rId24"/>
    <p:sldId id="463" r:id="rId25"/>
    <p:sldId id="515" r:id="rId26"/>
    <p:sldId id="533" r:id="rId27"/>
    <p:sldId id="469" r:id="rId28"/>
    <p:sldId id="470" r:id="rId29"/>
    <p:sldId id="471" r:id="rId30"/>
    <p:sldId id="472" r:id="rId31"/>
    <p:sldId id="473" r:id="rId32"/>
    <p:sldId id="474" r:id="rId33"/>
    <p:sldId id="475" r:id="rId34"/>
    <p:sldId id="484" r:id="rId35"/>
    <p:sldId id="492" r:id="rId36"/>
    <p:sldId id="488" r:id="rId37"/>
    <p:sldId id="489" r:id="rId38"/>
    <p:sldId id="512" r:id="rId39"/>
    <p:sldId id="531" r:id="rId40"/>
    <p:sldId id="513" r:id="rId41"/>
    <p:sldId id="537" r:id="rId42"/>
    <p:sldId id="538" r:id="rId43"/>
    <p:sldId id="539" r:id="rId44"/>
    <p:sldId id="500" r:id="rId45"/>
    <p:sldId id="501" r:id="rId46"/>
    <p:sldId id="524" r:id="rId47"/>
    <p:sldId id="507" r:id="rId48"/>
    <p:sldId id="525" r:id="rId49"/>
    <p:sldId id="528" r:id="rId50"/>
    <p:sldId id="523" r:id="rId51"/>
  </p:sldIdLst>
  <p:sldSz cx="9144000" cy="6858000" type="screen4x3"/>
  <p:notesSz cx="6797675" cy="987425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AFAF9"/>
    <a:srgbClr val="3379CD"/>
    <a:srgbClr val="F7F4F5"/>
    <a:srgbClr val="BBD3E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4725" autoAdjust="0"/>
    <p:restoredTop sz="86185" autoAdjust="0"/>
  </p:normalViewPr>
  <p:slideViewPr>
    <p:cSldViewPr>
      <p:cViewPr varScale="1">
        <p:scale>
          <a:sx n="99" d="100"/>
          <a:sy n="99" d="100"/>
        </p:scale>
        <p:origin x="1566" y="156"/>
      </p:cViewPr>
      <p:guideLst>
        <p:guide orient="horz" pos="2160"/>
        <p:guide pos="2880"/>
      </p:guideLst>
    </p:cSldViewPr>
  </p:slideViewPr>
  <p:outlineViewPr>
    <p:cViewPr>
      <p:scale>
        <a:sx n="33" d="100"/>
        <a:sy n="33" d="100"/>
      </p:scale>
      <p:origin x="48" y="1147"/>
    </p:cViewPr>
  </p:outlineViewPr>
  <p:notesTextViewPr>
    <p:cViewPr>
      <p:scale>
        <a:sx n="100" d="100"/>
        <a:sy n="100" d="100"/>
      </p:scale>
      <p:origin x="0" y="0"/>
    </p:cViewPr>
  </p:notesTextViewPr>
  <p:notesViewPr>
    <p:cSldViewPr>
      <p:cViewPr varScale="1">
        <p:scale>
          <a:sx n="59" d="100"/>
          <a:sy n="59" d="100"/>
        </p:scale>
        <p:origin x="-1757" y="-67"/>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6E2AE9-E2DD-41B3-8A13-1DD7CC7C6BCE}"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tr-TR"/>
        </a:p>
      </dgm:t>
    </dgm:pt>
    <dgm:pt modelId="{6173C684-D2B0-425E-A7C8-17FB41142A63}">
      <dgm:prSet custT="1"/>
      <dgm:spPr/>
      <dgm:t>
        <a:bodyPr/>
        <a:lstStyle/>
        <a:p>
          <a:pPr rtl="0"/>
          <a:r>
            <a:rPr lang="tr-TR" sz="3200" dirty="0" smtClean="0">
              <a:solidFill>
                <a:srgbClr val="FFC000"/>
              </a:solidFill>
            </a:rPr>
            <a:t>Hammadde girişi</a:t>
          </a:r>
          <a:endParaRPr lang="tr-TR" sz="3200" dirty="0">
            <a:solidFill>
              <a:srgbClr val="FFC000"/>
            </a:solidFill>
          </a:endParaRPr>
        </a:p>
      </dgm:t>
    </dgm:pt>
    <dgm:pt modelId="{9C4466C9-EEC4-4CDB-9FDB-59CF91CF1BC5}" type="parTrans" cxnId="{69CCF714-6B70-4402-8939-798F656FABE2}">
      <dgm:prSet/>
      <dgm:spPr/>
      <dgm:t>
        <a:bodyPr/>
        <a:lstStyle/>
        <a:p>
          <a:endParaRPr lang="tr-TR"/>
        </a:p>
      </dgm:t>
    </dgm:pt>
    <dgm:pt modelId="{832500D2-E7FE-4FA0-A78A-F4E9766BAB7E}" type="sibTrans" cxnId="{69CCF714-6B70-4402-8939-798F656FABE2}">
      <dgm:prSet/>
      <dgm:spPr/>
      <dgm:t>
        <a:bodyPr/>
        <a:lstStyle/>
        <a:p>
          <a:endParaRPr lang="tr-TR"/>
        </a:p>
      </dgm:t>
    </dgm:pt>
    <dgm:pt modelId="{60E701B7-20F5-40BF-9642-D2F38BF37FA7}">
      <dgm:prSet custT="1"/>
      <dgm:spPr/>
      <dgm:t>
        <a:bodyPr/>
        <a:lstStyle/>
        <a:p>
          <a:pPr rtl="0"/>
          <a:r>
            <a:rPr lang="tr-TR" sz="2800" dirty="0" smtClean="0">
              <a:solidFill>
                <a:srgbClr val="FFC000"/>
              </a:solidFill>
            </a:rPr>
            <a:t>Hammaddenin hazırlanması, şekillendirilmesi-300 kg/saat</a:t>
          </a:r>
          <a:endParaRPr lang="tr-TR" sz="2800" dirty="0">
            <a:solidFill>
              <a:srgbClr val="FFC000"/>
            </a:solidFill>
          </a:endParaRPr>
        </a:p>
      </dgm:t>
    </dgm:pt>
    <dgm:pt modelId="{D1CA2FFD-661D-4CCD-9D90-F10C8364DB22}" type="parTrans" cxnId="{87844213-4D64-4A89-BCAE-5344BF2884AB}">
      <dgm:prSet/>
      <dgm:spPr/>
      <dgm:t>
        <a:bodyPr/>
        <a:lstStyle/>
        <a:p>
          <a:endParaRPr lang="tr-TR"/>
        </a:p>
      </dgm:t>
    </dgm:pt>
    <dgm:pt modelId="{975FA22C-AB94-49B1-8BC5-28575020A622}" type="sibTrans" cxnId="{87844213-4D64-4A89-BCAE-5344BF2884AB}">
      <dgm:prSet/>
      <dgm:spPr/>
      <dgm:t>
        <a:bodyPr/>
        <a:lstStyle/>
        <a:p>
          <a:endParaRPr lang="tr-TR"/>
        </a:p>
      </dgm:t>
    </dgm:pt>
    <dgm:pt modelId="{8A597C44-75D5-4BB9-8884-821AE386B3B0}">
      <dgm:prSet custT="1"/>
      <dgm:spPr/>
      <dgm:t>
        <a:bodyPr/>
        <a:lstStyle/>
        <a:p>
          <a:pPr rtl="0"/>
          <a:r>
            <a:rPr lang="tr-TR" sz="2800" dirty="0" smtClean="0">
              <a:solidFill>
                <a:srgbClr val="FFC000"/>
              </a:solidFill>
            </a:rPr>
            <a:t>Hammaddenin</a:t>
          </a:r>
          <a:r>
            <a:rPr lang="tr-TR" sz="2800" dirty="0" smtClean="0"/>
            <a:t> </a:t>
          </a:r>
          <a:r>
            <a:rPr lang="tr-TR" sz="2800" dirty="0" smtClean="0">
              <a:solidFill>
                <a:srgbClr val="FFC000"/>
              </a:solidFill>
            </a:rPr>
            <a:t>işlenmesi-100 kg/saat</a:t>
          </a:r>
          <a:endParaRPr lang="tr-TR" sz="2800" dirty="0">
            <a:solidFill>
              <a:srgbClr val="FFC000"/>
            </a:solidFill>
          </a:endParaRPr>
        </a:p>
      </dgm:t>
    </dgm:pt>
    <dgm:pt modelId="{7C6FEA4B-2FBF-4DAB-AA1E-A930AA480B5A}" type="parTrans" cxnId="{B2F4A451-A570-40F8-A5EB-679E58DEBA59}">
      <dgm:prSet/>
      <dgm:spPr/>
      <dgm:t>
        <a:bodyPr/>
        <a:lstStyle/>
        <a:p>
          <a:endParaRPr lang="tr-TR"/>
        </a:p>
      </dgm:t>
    </dgm:pt>
    <dgm:pt modelId="{C53770B2-4E0B-4E6D-BA4C-BDF6236F001B}" type="sibTrans" cxnId="{B2F4A451-A570-40F8-A5EB-679E58DEBA59}">
      <dgm:prSet/>
      <dgm:spPr/>
      <dgm:t>
        <a:bodyPr/>
        <a:lstStyle/>
        <a:p>
          <a:endParaRPr lang="tr-TR"/>
        </a:p>
      </dgm:t>
    </dgm:pt>
    <dgm:pt modelId="{D48677B8-7A49-4F60-B41A-78FFFCCDBBA9}">
      <dgm:prSet custT="1"/>
      <dgm:spPr/>
      <dgm:t>
        <a:bodyPr/>
        <a:lstStyle/>
        <a:p>
          <a:pPr rtl="0"/>
          <a:r>
            <a:rPr lang="tr-TR" sz="2800" dirty="0" smtClean="0">
              <a:solidFill>
                <a:srgbClr val="FFC000"/>
              </a:solidFill>
            </a:rPr>
            <a:t>Kalite kontrol ve ambalajlama-200 kg/saat</a:t>
          </a:r>
          <a:endParaRPr lang="tr-TR" sz="2800" dirty="0">
            <a:solidFill>
              <a:srgbClr val="FFC000"/>
            </a:solidFill>
          </a:endParaRPr>
        </a:p>
      </dgm:t>
    </dgm:pt>
    <dgm:pt modelId="{7396D621-6290-4BBE-86B6-F0BEA0A98D1C}" type="parTrans" cxnId="{58E94DD2-D348-4C63-BB16-51C0B2FBFC66}">
      <dgm:prSet/>
      <dgm:spPr/>
      <dgm:t>
        <a:bodyPr/>
        <a:lstStyle/>
        <a:p>
          <a:endParaRPr lang="tr-TR"/>
        </a:p>
      </dgm:t>
    </dgm:pt>
    <dgm:pt modelId="{45A63235-A697-41D8-8F32-8D8E4CB7F0F9}" type="sibTrans" cxnId="{58E94DD2-D348-4C63-BB16-51C0B2FBFC66}">
      <dgm:prSet/>
      <dgm:spPr/>
      <dgm:t>
        <a:bodyPr/>
        <a:lstStyle/>
        <a:p>
          <a:endParaRPr lang="tr-TR"/>
        </a:p>
      </dgm:t>
    </dgm:pt>
    <dgm:pt modelId="{C019091B-0079-4877-BD99-9D8C82723105}" type="pres">
      <dgm:prSet presAssocID="{636E2AE9-E2DD-41B3-8A13-1DD7CC7C6BCE}" presName="linearFlow" presStyleCnt="0">
        <dgm:presLayoutVars>
          <dgm:resizeHandles val="exact"/>
        </dgm:presLayoutVars>
      </dgm:prSet>
      <dgm:spPr/>
      <dgm:t>
        <a:bodyPr/>
        <a:lstStyle/>
        <a:p>
          <a:endParaRPr lang="tr-TR"/>
        </a:p>
      </dgm:t>
    </dgm:pt>
    <dgm:pt modelId="{9800A39F-068E-40A7-8921-2BB9F8AE440A}" type="pres">
      <dgm:prSet presAssocID="{6173C684-D2B0-425E-A7C8-17FB41142A63}" presName="node" presStyleLbl="node1" presStyleIdx="0" presStyleCnt="4" custScaleX="94858" custScaleY="46636" custLinFactNeighborX="-1063" custLinFactNeighborY="39137">
        <dgm:presLayoutVars>
          <dgm:bulletEnabled val="1"/>
        </dgm:presLayoutVars>
      </dgm:prSet>
      <dgm:spPr/>
      <dgm:t>
        <a:bodyPr/>
        <a:lstStyle/>
        <a:p>
          <a:endParaRPr lang="tr-TR"/>
        </a:p>
      </dgm:t>
    </dgm:pt>
    <dgm:pt modelId="{C7B572BA-9A0C-46BA-B41B-3871E50E9E39}" type="pres">
      <dgm:prSet presAssocID="{832500D2-E7FE-4FA0-A78A-F4E9766BAB7E}" presName="sibTrans" presStyleLbl="sibTrans2D1" presStyleIdx="0" presStyleCnt="3" custAng="309865" custScaleX="125885" custScaleY="77792"/>
      <dgm:spPr/>
      <dgm:t>
        <a:bodyPr/>
        <a:lstStyle/>
        <a:p>
          <a:endParaRPr lang="tr-TR"/>
        </a:p>
      </dgm:t>
    </dgm:pt>
    <dgm:pt modelId="{D361AF5D-0951-44D1-9C01-462C8FFABE00}" type="pres">
      <dgm:prSet presAssocID="{832500D2-E7FE-4FA0-A78A-F4E9766BAB7E}" presName="connectorText" presStyleLbl="sibTrans2D1" presStyleIdx="0" presStyleCnt="3"/>
      <dgm:spPr/>
      <dgm:t>
        <a:bodyPr/>
        <a:lstStyle/>
        <a:p>
          <a:endParaRPr lang="tr-TR"/>
        </a:p>
      </dgm:t>
    </dgm:pt>
    <dgm:pt modelId="{EF6D2F82-4CA2-4A3E-9BEA-46B67E345508}" type="pres">
      <dgm:prSet presAssocID="{60E701B7-20F5-40BF-9642-D2F38BF37FA7}" presName="node" presStyleLbl="node1" presStyleIdx="1" presStyleCnt="4" custScaleX="119472" custScaleY="54184" custLinFactNeighborX="99" custLinFactNeighborY="6717">
        <dgm:presLayoutVars>
          <dgm:bulletEnabled val="1"/>
        </dgm:presLayoutVars>
      </dgm:prSet>
      <dgm:spPr/>
      <dgm:t>
        <a:bodyPr/>
        <a:lstStyle/>
        <a:p>
          <a:endParaRPr lang="tr-TR"/>
        </a:p>
      </dgm:t>
    </dgm:pt>
    <dgm:pt modelId="{D56A0310-7B68-45F2-86FF-1E053639D0E6}" type="pres">
      <dgm:prSet presAssocID="{975FA22C-AB94-49B1-8BC5-28575020A622}" presName="sibTrans" presStyleLbl="sibTrans2D1" presStyleIdx="1" presStyleCnt="3" custAng="21422703" custScaleX="133378" custScaleY="77792"/>
      <dgm:spPr/>
      <dgm:t>
        <a:bodyPr/>
        <a:lstStyle/>
        <a:p>
          <a:endParaRPr lang="tr-TR"/>
        </a:p>
      </dgm:t>
    </dgm:pt>
    <dgm:pt modelId="{ECF0A2B0-4724-49B7-A196-636CAB1079A5}" type="pres">
      <dgm:prSet presAssocID="{975FA22C-AB94-49B1-8BC5-28575020A622}" presName="connectorText" presStyleLbl="sibTrans2D1" presStyleIdx="1" presStyleCnt="3"/>
      <dgm:spPr/>
      <dgm:t>
        <a:bodyPr/>
        <a:lstStyle/>
        <a:p>
          <a:endParaRPr lang="tr-TR"/>
        </a:p>
      </dgm:t>
    </dgm:pt>
    <dgm:pt modelId="{2A1E06A9-C7C7-451C-B108-D0D72A38E667}" type="pres">
      <dgm:prSet presAssocID="{8A597C44-75D5-4BB9-8884-821AE386B3B0}" presName="node" presStyleLbl="node1" presStyleIdx="2" presStyleCnt="4" custScaleX="94858" custScaleY="45411" custLinFactNeighborX="99" custLinFactNeighborY="-12721">
        <dgm:presLayoutVars>
          <dgm:bulletEnabled val="1"/>
        </dgm:presLayoutVars>
      </dgm:prSet>
      <dgm:spPr/>
      <dgm:t>
        <a:bodyPr/>
        <a:lstStyle/>
        <a:p>
          <a:endParaRPr lang="tr-TR"/>
        </a:p>
      </dgm:t>
    </dgm:pt>
    <dgm:pt modelId="{7460CEAC-DEFC-4C68-8875-B1E053A9712B}" type="pres">
      <dgm:prSet presAssocID="{C53770B2-4E0B-4E6D-BA4C-BDF6236F001B}" presName="sibTrans" presStyleLbl="sibTrans2D1" presStyleIdx="2" presStyleCnt="3" custScaleX="102168" custScaleY="77792"/>
      <dgm:spPr/>
      <dgm:t>
        <a:bodyPr/>
        <a:lstStyle/>
        <a:p>
          <a:endParaRPr lang="tr-TR"/>
        </a:p>
      </dgm:t>
    </dgm:pt>
    <dgm:pt modelId="{7152E41E-C238-4888-BE13-8187A8E187A3}" type="pres">
      <dgm:prSet presAssocID="{C53770B2-4E0B-4E6D-BA4C-BDF6236F001B}" presName="connectorText" presStyleLbl="sibTrans2D1" presStyleIdx="2" presStyleCnt="3"/>
      <dgm:spPr/>
      <dgm:t>
        <a:bodyPr/>
        <a:lstStyle/>
        <a:p>
          <a:endParaRPr lang="tr-TR"/>
        </a:p>
      </dgm:t>
    </dgm:pt>
    <dgm:pt modelId="{6DDE92DA-51B9-48C1-96C6-5BA8DDF4A374}" type="pres">
      <dgm:prSet presAssocID="{D48677B8-7A49-4F60-B41A-78FFFCCDBBA9}" presName="node" presStyleLbl="node1" presStyleIdx="3" presStyleCnt="4" custScaleX="109099" custScaleY="50450" custLinFactNeighborX="99" custLinFactNeighborY="-48542">
        <dgm:presLayoutVars>
          <dgm:bulletEnabled val="1"/>
        </dgm:presLayoutVars>
      </dgm:prSet>
      <dgm:spPr/>
      <dgm:t>
        <a:bodyPr/>
        <a:lstStyle/>
        <a:p>
          <a:endParaRPr lang="tr-TR"/>
        </a:p>
      </dgm:t>
    </dgm:pt>
  </dgm:ptLst>
  <dgm:cxnLst>
    <dgm:cxn modelId="{1704BB73-1583-4FCF-8B96-ABA18513E707}" type="presOf" srcId="{975FA22C-AB94-49B1-8BC5-28575020A622}" destId="{ECF0A2B0-4724-49B7-A196-636CAB1079A5}" srcOrd="1" destOrd="0" presId="urn:microsoft.com/office/officeart/2005/8/layout/process2"/>
    <dgm:cxn modelId="{7F4C23E3-B812-4C6C-8D5D-370CB9AA5642}" type="presOf" srcId="{8A597C44-75D5-4BB9-8884-821AE386B3B0}" destId="{2A1E06A9-C7C7-451C-B108-D0D72A38E667}" srcOrd="0" destOrd="0" presId="urn:microsoft.com/office/officeart/2005/8/layout/process2"/>
    <dgm:cxn modelId="{FA08DD89-46F7-4EF8-8140-7ED0BECEBE7A}" type="presOf" srcId="{C53770B2-4E0B-4E6D-BA4C-BDF6236F001B}" destId="{7152E41E-C238-4888-BE13-8187A8E187A3}" srcOrd="1" destOrd="0" presId="urn:microsoft.com/office/officeart/2005/8/layout/process2"/>
    <dgm:cxn modelId="{5F0FC7A2-4C99-4B74-9473-EAE135CA9AA0}" type="presOf" srcId="{60E701B7-20F5-40BF-9642-D2F38BF37FA7}" destId="{EF6D2F82-4CA2-4A3E-9BEA-46B67E345508}" srcOrd="0" destOrd="0" presId="urn:microsoft.com/office/officeart/2005/8/layout/process2"/>
    <dgm:cxn modelId="{3AC936FF-0875-4856-A0C1-2609058C4887}" type="presOf" srcId="{C53770B2-4E0B-4E6D-BA4C-BDF6236F001B}" destId="{7460CEAC-DEFC-4C68-8875-B1E053A9712B}" srcOrd="0" destOrd="0" presId="urn:microsoft.com/office/officeart/2005/8/layout/process2"/>
    <dgm:cxn modelId="{69CCF714-6B70-4402-8939-798F656FABE2}" srcId="{636E2AE9-E2DD-41B3-8A13-1DD7CC7C6BCE}" destId="{6173C684-D2B0-425E-A7C8-17FB41142A63}" srcOrd="0" destOrd="0" parTransId="{9C4466C9-EEC4-4CDB-9FDB-59CF91CF1BC5}" sibTransId="{832500D2-E7FE-4FA0-A78A-F4E9766BAB7E}"/>
    <dgm:cxn modelId="{E0DAB5E2-93AA-4B4B-BED0-E47A5402B204}" type="presOf" srcId="{832500D2-E7FE-4FA0-A78A-F4E9766BAB7E}" destId="{D361AF5D-0951-44D1-9C01-462C8FFABE00}" srcOrd="1" destOrd="0" presId="urn:microsoft.com/office/officeart/2005/8/layout/process2"/>
    <dgm:cxn modelId="{F804FB27-63C6-45DD-B8A6-F0BCAAE0147D}" type="presOf" srcId="{832500D2-E7FE-4FA0-A78A-F4E9766BAB7E}" destId="{C7B572BA-9A0C-46BA-B41B-3871E50E9E39}" srcOrd="0" destOrd="0" presId="urn:microsoft.com/office/officeart/2005/8/layout/process2"/>
    <dgm:cxn modelId="{87844213-4D64-4A89-BCAE-5344BF2884AB}" srcId="{636E2AE9-E2DD-41B3-8A13-1DD7CC7C6BCE}" destId="{60E701B7-20F5-40BF-9642-D2F38BF37FA7}" srcOrd="1" destOrd="0" parTransId="{D1CA2FFD-661D-4CCD-9D90-F10C8364DB22}" sibTransId="{975FA22C-AB94-49B1-8BC5-28575020A622}"/>
    <dgm:cxn modelId="{D31F9524-CB21-4016-913D-30EEDB160710}" type="presOf" srcId="{D48677B8-7A49-4F60-B41A-78FFFCCDBBA9}" destId="{6DDE92DA-51B9-48C1-96C6-5BA8DDF4A374}" srcOrd="0" destOrd="0" presId="urn:microsoft.com/office/officeart/2005/8/layout/process2"/>
    <dgm:cxn modelId="{BE7CBC86-6314-4243-BD68-1A40360F2558}" type="presOf" srcId="{636E2AE9-E2DD-41B3-8A13-1DD7CC7C6BCE}" destId="{C019091B-0079-4877-BD99-9D8C82723105}" srcOrd="0" destOrd="0" presId="urn:microsoft.com/office/officeart/2005/8/layout/process2"/>
    <dgm:cxn modelId="{58E94DD2-D348-4C63-BB16-51C0B2FBFC66}" srcId="{636E2AE9-E2DD-41B3-8A13-1DD7CC7C6BCE}" destId="{D48677B8-7A49-4F60-B41A-78FFFCCDBBA9}" srcOrd="3" destOrd="0" parTransId="{7396D621-6290-4BBE-86B6-F0BEA0A98D1C}" sibTransId="{45A63235-A697-41D8-8F32-8D8E4CB7F0F9}"/>
    <dgm:cxn modelId="{A479DBB1-9675-481A-8DD8-01FD8A40938E}" type="presOf" srcId="{6173C684-D2B0-425E-A7C8-17FB41142A63}" destId="{9800A39F-068E-40A7-8921-2BB9F8AE440A}" srcOrd="0" destOrd="0" presId="urn:microsoft.com/office/officeart/2005/8/layout/process2"/>
    <dgm:cxn modelId="{B2F4A451-A570-40F8-A5EB-679E58DEBA59}" srcId="{636E2AE9-E2DD-41B3-8A13-1DD7CC7C6BCE}" destId="{8A597C44-75D5-4BB9-8884-821AE386B3B0}" srcOrd="2" destOrd="0" parTransId="{7C6FEA4B-2FBF-4DAB-AA1E-A930AA480B5A}" sibTransId="{C53770B2-4E0B-4E6D-BA4C-BDF6236F001B}"/>
    <dgm:cxn modelId="{FDD6B5C2-7AB2-4FA2-AE24-D4E2B166D5BB}" type="presOf" srcId="{975FA22C-AB94-49B1-8BC5-28575020A622}" destId="{D56A0310-7B68-45F2-86FF-1E053639D0E6}" srcOrd="0" destOrd="0" presId="urn:microsoft.com/office/officeart/2005/8/layout/process2"/>
    <dgm:cxn modelId="{82A2B11B-5F81-482F-8EE5-D169F55AC3EF}" type="presParOf" srcId="{C019091B-0079-4877-BD99-9D8C82723105}" destId="{9800A39F-068E-40A7-8921-2BB9F8AE440A}" srcOrd="0" destOrd="0" presId="urn:microsoft.com/office/officeart/2005/8/layout/process2"/>
    <dgm:cxn modelId="{50B44F64-27E3-4034-9276-E25C3CD95C86}" type="presParOf" srcId="{C019091B-0079-4877-BD99-9D8C82723105}" destId="{C7B572BA-9A0C-46BA-B41B-3871E50E9E39}" srcOrd="1" destOrd="0" presId="urn:microsoft.com/office/officeart/2005/8/layout/process2"/>
    <dgm:cxn modelId="{28FCB210-B93A-433F-AEA1-64690B997E89}" type="presParOf" srcId="{C7B572BA-9A0C-46BA-B41B-3871E50E9E39}" destId="{D361AF5D-0951-44D1-9C01-462C8FFABE00}" srcOrd="0" destOrd="0" presId="urn:microsoft.com/office/officeart/2005/8/layout/process2"/>
    <dgm:cxn modelId="{1C69DC48-7AD3-4045-A4BC-493E24C7517A}" type="presParOf" srcId="{C019091B-0079-4877-BD99-9D8C82723105}" destId="{EF6D2F82-4CA2-4A3E-9BEA-46B67E345508}" srcOrd="2" destOrd="0" presId="urn:microsoft.com/office/officeart/2005/8/layout/process2"/>
    <dgm:cxn modelId="{ED2B6DCA-DF9F-497B-B455-6DE91CC03657}" type="presParOf" srcId="{C019091B-0079-4877-BD99-9D8C82723105}" destId="{D56A0310-7B68-45F2-86FF-1E053639D0E6}" srcOrd="3" destOrd="0" presId="urn:microsoft.com/office/officeart/2005/8/layout/process2"/>
    <dgm:cxn modelId="{8E4DD1A6-703E-4B68-850F-80A33B8363A2}" type="presParOf" srcId="{D56A0310-7B68-45F2-86FF-1E053639D0E6}" destId="{ECF0A2B0-4724-49B7-A196-636CAB1079A5}" srcOrd="0" destOrd="0" presId="urn:microsoft.com/office/officeart/2005/8/layout/process2"/>
    <dgm:cxn modelId="{CEA8E8CB-4B45-428D-87A0-A7F402F0544B}" type="presParOf" srcId="{C019091B-0079-4877-BD99-9D8C82723105}" destId="{2A1E06A9-C7C7-451C-B108-D0D72A38E667}" srcOrd="4" destOrd="0" presId="urn:microsoft.com/office/officeart/2005/8/layout/process2"/>
    <dgm:cxn modelId="{305E3A47-5EB6-48EF-B46D-9C3765A77DE9}" type="presParOf" srcId="{C019091B-0079-4877-BD99-9D8C82723105}" destId="{7460CEAC-DEFC-4C68-8875-B1E053A9712B}" srcOrd="5" destOrd="0" presId="urn:microsoft.com/office/officeart/2005/8/layout/process2"/>
    <dgm:cxn modelId="{B5D92A5B-DD0C-4F6F-B74B-B839DA90CC6E}" type="presParOf" srcId="{7460CEAC-DEFC-4C68-8875-B1E053A9712B}" destId="{7152E41E-C238-4888-BE13-8187A8E187A3}" srcOrd="0" destOrd="0" presId="urn:microsoft.com/office/officeart/2005/8/layout/process2"/>
    <dgm:cxn modelId="{BBA88EE7-E69E-4DB5-9E63-1E68DF820A99}" type="presParOf" srcId="{C019091B-0079-4877-BD99-9D8C82723105}" destId="{6DDE92DA-51B9-48C1-96C6-5BA8DDF4A374}"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00A39F-068E-40A7-8921-2BB9F8AE440A}">
      <dsp:nvSpPr>
        <dsp:cNvPr id="0" name=""/>
        <dsp:cNvSpPr/>
      </dsp:nvSpPr>
      <dsp:spPr>
        <a:xfrm>
          <a:off x="1354188" y="381144"/>
          <a:ext cx="5661675" cy="695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tr-TR" sz="3200" kern="1200" dirty="0" smtClean="0">
              <a:solidFill>
                <a:srgbClr val="FFC000"/>
              </a:solidFill>
            </a:rPr>
            <a:t>Hammadde girişi</a:t>
          </a:r>
          <a:endParaRPr lang="tr-TR" sz="3200" kern="1200" dirty="0">
            <a:solidFill>
              <a:srgbClr val="FFC000"/>
            </a:solidFill>
          </a:endParaRPr>
        </a:p>
      </dsp:txBody>
      <dsp:txXfrm>
        <a:off x="1374570" y="401526"/>
        <a:ext cx="5620911" cy="655112"/>
      </dsp:txXfrm>
    </dsp:sp>
    <dsp:sp modelId="{C7B572BA-9A0C-46BA-B41B-3871E50E9E39}">
      <dsp:nvSpPr>
        <dsp:cNvPr id="0" name=""/>
        <dsp:cNvSpPr/>
      </dsp:nvSpPr>
      <dsp:spPr>
        <a:xfrm rot="5509286">
          <a:off x="4012290" y="1033420"/>
          <a:ext cx="411536" cy="5223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tr-TR" sz="2000" kern="1200"/>
        </a:p>
      </dsp:txBody>
      <dsp:txXfrm rot="-5400000">
        <a:off x="4063317" y="1088856"/>
        <a:ext cx="313408" cy="288075"/>
      </dsp:txXfrm>
    </dsp:sp>
    <dsp:sp modelId="{EF6D2F82-4CA2-4A3E-9BEA-46B67E345508}">
      <dsp:nvSpPr>
        <dsp:cNvPr id="0" name=""/>
        <dsp:cNvSpPr/>
      </dsp:nvSpPr>
      <dsp:spPr>
        <a:xfrm>
          <a:off x="688990" y="1512165"/>
          <a:ext cx="7130781" cy="8085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solidFill>
                <a:srgbClr val="FFC000"/>
              </a:solidFill>
            </a:rPr>
            <a:t>Hammaddenin hazırlanması, şekillendirilmesi-300 kg/saat</a:t>
          </a:r>
          <a:endParaRPr lang="tr-TR" sz="2800" kern="1200" dirty="0">
            <a:solidFill>
              <a:srgbClr val="FFC000"/>
            </a:solidFill>
          </a:endParaRPr>
        </a:p>
      </dsp:txBody>
      <dsp:txXfrm>
        <a:off x="712670" y="1535845"/>
        <a:ext cx="7083421" cy="761143"/>
      </dsp:txXfrm>
    </dsp:sp>
    <dsp:sp modelId="{D56A0310-7B68-45F2-86FF-1E053639D0E6}">
      <dsp:nvSpPr>
        <dsp:cNvPr id="0" name=""/>
        <dsp:cNvSpPr/>
      </dsp:nvSpPr>
      <dsp:spPr>
        <a:xfrm rot="5222703">
          <a:off x="3974462" y="2339321"/>
          <a:ext cx="559837" cy="5223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tr-TR" sz="2800" kern="1200"/>
        </a:p>
      </dsp:txBody>
      <dsp:txXfrm rot="-5400000">
        <a:off x="4093637" y="2320680"/>
        <a:ext cx="313408" cy="403133"/>
      </dsp:txXfrm>
    </dsp:sp>
    <dsp:sp modelId="{2A1E06A9-C7C7-451C-B108-D0D72A38E667}">
      <dsp:nvSpPr>
        <dsp:cNvPr id="0" name=""/>
        <dsp:cNvSpPr/>
      </dsp:nvSpPr>
      <dsp:spPr>
        <a:xfrm>
          <a:off x="1423543" y="2880319"/>
          <a:ext cx="5661675" cy="6775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solidFill>
                <a:srgbClr val="FFC000"/>
              </a:solidFill>
            </a:rPr>
            <a:t>Hammaddenin</a:t>
          </a:r>
          <a:r>
            <a:rPr lang="tr-TR" sz="2800" kern="1200" dirty="0" smtClean="0"/>
            <a:t> </a:t>
          </a:r>
          <a:r>
            <a:rPr lang="tr-TR" sz="2800" kern="1200" dirty="0" smtClean="0">
              <a:solidFill>
                <a:srgbClr val="FFC000"/>
              </a:solidFill>
            </a:rPr>
            <a:t>işlenmesi-100 kg/saat</a:t>
          </a:r>
          <a:endParaRPr lang="tr-TR" sz="2800" kern="1200" dirty="0">
            <a:solidFill>
              <a:srgbClr val="FFC000"/>
            </a:solidFill>
          </a:endParaRPr>
        </a:p>
      </dsp:txBody>
      <dsp:txXfrm>
        <a:off x="1443389" y="2900165"/>
        <a:ext cx="5621983" cy="637905"/>
      </dsp:txXfrm>
    </dsp:sp>
    <dsp:sp modelId="{7460CEAC-DEFC-4C68-8875-B1E053A9712B}">
      <dsp:nvSpPr>
        <dsp:cNvPr id="0" name=""/>
        <dsp:cNvSpPr/>
      </dsp:nvSpPr>
      <dsp:spPr>
        <a:xfrm rot="5400000">
          <a:off x="4100160" y="3498008"/>
          <a:ext cx="308440" cy="5223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tr-TR" sz="1500" kern="1200"/>
        </a:p>
      </dsp:txBody>
      <dsp:txXfrm rot="-5400000">
        <a:off x="4097676" y="3604961"/>
        <a:ext cx="313408" cy="215908"/>
      </dsp:txXfrm>
    </dsp:sp>
    <dsp:sp modelId="{6DDE92DA-51B9-48C1-96C6-5BA8DDF4A374}">
      <dsp:nvSpPr>
        <dsp:cNvPr id="0" name=""/>
        <dsp:cNvSpPr/>
      </dsp:nvSpPr>
      <dsp:spPr>
        <a:xfrm>
          <a:off x="998550" y="3960445"/>
          <a:ext cx="6511660" cy="7527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solidFill>
                <a:srgbClr val="FFC000"/>
              </a:solidFill>
            </a:rPr>
            <a:t>Kalite kontrol ve ambalajlama-200 kg/saat</a:t>
          </a:r>
          <a:endParaRPr lang="tr-TR" sz="2800" kern="1200" dirty="0">
            <a:solidFill>
              <a:srgbClr val="FFC000"/>
            </a:solidFill>
          </a:endParaRPr>
        </a:p>
      </dsp:txBody>
      <dsp:txXfrm>
        <a:off x="1020598" y="3982493"/>
        <a:ext cx="6467564" cy="708691"/>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ayt Numarası Yer Tutucusu 7"/>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C092B6BB-99DC-4061-973C-F71337C13273}" type="slidenum">
              <a:rPr lang="tr-TR" smtClean="0"/>
              <a:t>‹#›</a:t>
            </a:fld>
            <a:endParaRPr lang="tr-TR" dirty="0"/>
          </a:p>
        </p:txBody>
      </p:sp>
    </p:spTree>
    <p:extLst>
      <p:ext uri="{BB962C8B-B14F-4D97-AF65-F5344CB8AC3E}">
        <p14:creationId xmlns:p14="http://schemas.microsoft.com/office/powerpoint/2010/main" val="86176222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3" y="1"/>
            <a:ext cx="2945659" cy="493714"/>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5" y="1"/>
            <a:ext cx="2945659" cy="493714"/>
          </a:xfrm>
          <a:prstGeom prst="rect">
            <a:avLst/>
          </a:prstGeom>
        </p:spPr>
        <p:txBody>
          <a:bodyPr vert="horz" lIns="91440" tIns="45720" rIns="91440" bIns="45720" rtlCol="0"/>
          <a:lstStyle>
            <a:lvl1pPr algn="r">
              <a:defRPr sz="1200"/>
            </a:lvl1pPr>
          </a:lstStyle>
          <a:p>
            <a:fld id="{931835CF-D5BA-4F62-A2FB-69E8B863DB73}" type="datetimeFigureOut">
              <a:rPr lang="tr-TR" smtClean="0"/>
              <a:pPr/>
              <a:t>1.07.2018</a:t>
            </a:fld>
            <a:endParaRPr lang="tr-TR"/>
          </a:p>
        </p:txBody>
      </p:sp>
      <p:sp>
        <p:nvSpPr>
          <p:cNvPr id="4" name="3 Slayt Görüntüsü Yer Tutucusu"/>
          <p:cNvSpPr>
            <a:spLocks noGrp="1" noRot="1" noChangeAspect="1"/>
          </p:cNvSpPr>
          <p:nvPr>
            <p:ph type="sldImg" idx="2"/>
          </p:nvPr>
        </p:nvSpPr>
        <p:spPr>
          <a:xfrm>
            <a:off x="931863" y="739775"/>
            <a:ext cx="4933950" cy="370205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690270"/>
            <a:ext cx="5438140" cy="44434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3" y="9378825"/>
            <a:ext cx="2945659" cy="493714"/>
          </a:xfrm>
          <a:prstGeom prst="rect">
            <a:avLst/>
          </a:prstGeom>
        </p:spPr>
        <p:txBody>
          <a:bodyPr vert="horz" lIns="91440" tIns="45720" rIns="91440" bIns="45720" rtlCol="0" anchor="b"/>
          <a:lstStyle>
            <a:lvl1pPr algn="l">
              <a:defRPr sz="1200"/>
            </a:lvl1pPr>
          </a:lstStyle>
          <a:p>
            <a:r>
              <a:rPr lang="tr-TR" smtClean="0"/>
              <a:t>1/40</a:t>
            </a:r>
            <a:endParaRPr lang="tr-TR"/>
          </a:p>
        </p:txBody>
      </p:sp>
      <p:sp>
        <p:nvSpPr>
          <p:cNvPr id="7" name="6 Slayt Numarası Yer Tutucusu"/>
          <p:cNvSpPr>
            <a:spLocks noGrp="1"/>
          </p:cNvSpPr>
          <p:nvPr>
            <p:ph type="sldNum" sz="quarter" idx="5"/>
          </p:nvPr>
        </p:nvSpPr>
        <p:spPr>
          <a:xfrm>
            <a:off x="3850445" y="9378825"/>
            <a:ext cx="2945659" cy="493714"/>
          </a:xfrm>
          <a:prstGeom prst="rect">
            <a:avLst/>
          </a:prstGeom>
        </p:spPr>
        <p:txBody>
          <a:bodyPr vert="horz" lIns="91440" tIns="45720" rIns="91440" bIns="45720" rtlCol="0" anchor="b"/>
          <a:lstStyle>
            <a:lvl1pPr algn="r">
              <a:defRPr sz="1200"/>
            </a:lvl1pPr>
          </a:lstStyle>
          <a:p>
            <a:fld id="{5AFB158D-2703-4F37-A0F8-85F325B4453D}" type="slidenum">
              <a:rPr lang="tr-TR" smtClean="0"/>
              <a:pPr/>
              <a:t>‹#›</a:t>
            </a:fld>
            <a:endParaRPr lang="tr-TR"/>
          </a:p>
        </p:txBody>
      </p:sp>
    </p:spTree>
    <p:extLst>
      <p:ext uri="{BB962C8B-B14F-4D97-AF65-F5344CB8AC3E}">
        <p14:creationId xmlns:p14="http://schemas.microsoft.com/office/powerpoint/2010/main" val="101544327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500" kern="1200" dirty="0" smtClean="0">
              <a:solidFill>
                <a:schemeClr val="tx1"/>
              </a:solidFill>
              <a:effectLst/>
              <a:latin typeface="+mn-lt"/>
              <a:ea typeface="+mn-ea"/>
              <a:cs typeface="+mn-cs"/>
            </a:endParaRPr>
          </a:p>
        </p:txBody>
      </p:sp>
      <p:sp>
        <p:nvSpPr>
          <p:cNvPr id="4" name="3 Slayt Numarası Yer Tutucusu"/>
          <p:cNvSpPr>
            <a:spLocks noGrp="1"/>
          </p:cNvSpPr>
          <p:nvPr>
            <p:ph type="sldNum" sz="quarter" idx="10"/>
          </p:nvPr>
        </p:nvSpPr>
        <p:spPr/>
        <p:txBody>
          <a:bodyPr/>
          <a:lstStyle/>
          <a:p>
            <a:fld id="{5AFB158D-2703-4F37-A0F8-85F325B4453D}" type="slidenum">
              <a:rPr lang="tr-TR" smtClean="0"/>
              <a:pPr/>
              <a:t>1</a:t>
            </a:fld>
            <a:endParaRPr lang="tr-TR"/>
          </a:p>
        </p:txBody>
      </p:sp>
      <p:sp>
        <p:nvSpPr>
          <p:cNvPr id="5" name="Altbilgi Yer Tutucusu 4"/>
          <p:cNvSpPr>
            <a:spLocks noGrp="1"/>
          </p:cNvSpPr>
          <p:nvPr>
            <p:ph type="ftr" sz="quarter" idx="11"/>
          </p:nvPr>
        </p:nvSpPr>
        <p:spPr/>
        <p:txBody>
          <a:bodyPr/>
          <a:lstStyle/>
          <a:p>
            <a:r>
              <a:rPr lang="tr-TR" smtClean="0"/>
              <a:t>1/40</a:t>
            </a:r>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500" kern="1200" dirty="0" smtClean="0">
              <a:solidFill>
                <a:schemeClr val="tx1"/>
              </a:solidFill>
              <a:effectLst/>
              <a:latin typeface="+mn-lt"/>
              <a:ea typeface="+mn-ea"/>
              <a:cs typeface="+mn-cs"/>
            </a:endParaRPr>
          </a:p>
        </p:txBody>
      </p:sp>
      <p:sp>
        <p:nvSpPr>
          <p:cNvPr id="4" name="3 Slayt Numarası Yer Tutucusu"/>
          <p:cNvSpPr>
            <a:spLocks noGrp="1"/>
          </p:cNvSpPr>
          <p:nvPr>
            <p:ph type="sldNum" sz="quarter" idx="10"/>
          </p:nvPr>
        </p:nvSpPr>
        <p:spPr/>
        <p:txBody>
          <a:bodyPr/>
          <a:lstStyle/>
          <a:p>
            <a:fld id="{5AFB158D-2703-4F37-A0F8-85F325B4453D}" type="slidenum">
              <a:rPr lang="tr-TR" smtClean="0"/>
              <a:pPr/>
              <a:t>2</a:t>
            </a:fld>
            <a:endParaRPr lang="tr-TR"/>
          </a:p>
        </p:txBody>
      </p:sp>
      <p:sp>
        <p:nvSpPr>
          <p:cNvPr id="5" name="Altbilgi Yer Tutucusu 4"/>
          <p:cNvSpPr>
            <a:spLocks noGrp="1"/>
          </p:cNvSpPr>
          <p:nvPr>
            <p:ph type="ftr" sz="quarter" idx="11"/>
          </p:nvPr>
        </p:nvSpPr>
        <p:spPr/>
        <p:txBody>
          <a:bodyPr/>
          <a:lstStyle/>
          <a:p>
            <a:r>
              <a:rPr lang="tr-TR" smtClean="0"/>
              <a:t>1/40</a:t>
            </a:r>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Altbilgi Yer Tutucusu 3"/>
          <p:cNvSpPr>
            <a:spLocks noGrp="1"/>
          </p:cNvSpPr>
          <p:nvPr>
            <p:ph type="ftr" sz="quarter" idx="10"/>
          </p:nvPr>
        </p:nvSpPr>
        <p:spPr/>
        <p:txBody>
          <a:bodyPr/>
          <a:lstStyle/>
          <a:p>
            <a:r>
              <a:rPr lang="tr-TR" smtClean="0"/>
              <a:t>1/40</a:t>
            </a:r>
            <a:endParaRPr lang="tr-TR"/>
          </a:p>
        </p:txBody>
      </p:sp>
      <p:sp>
        <p:nvSpPr>
          <p:cNvPr id="5" name="Slayt Numarası Yer Tutucusu 4"/>
          <p:cNvSpPr>
            <a:spLocks noGrp="1"/>
          </p:cNvSpPr>
          <p:nvPr>
            <p:ph type="sldNum" sz="quarter" idx="11"/>
          </p:nvPr>
        </p:nvSpPr>
        <p:spPr/>
        <p:txBody>
          <a:bodyPr/>
          <a:lstStyle/>
          <a:p>
            <a:fld id="{5AFB158D-2703-4F37-A0F8-85F325B4453D}" type="slidenum">
              <a:rPr lang="tr-TR" smtClean="0"/>
              <a:pPr/>
              <a:t>14</a:t>
            </a:fld>
            <a:endParaRPr lang="tr-TR"/>
          </a:p>
        </p:txBody>
      </p:sp>
    </p:spTree>
    <p:extLst>
      <p:ext uri="{BB962C8B-B14F-4D97-AF65-F5344CB8AC3E}">
        <p14:creationId xmlns:p14="http://schemas.microsoft.com/office/powerpoint/2010/main" val="1041659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Altbilgi Yer Tutucusu 3"/>
          <p:cNvSpPr>
            <a:spLocks noGrp="1"/>
          </p:cNvSpPr>
          <p:nvPr>
            <p:ph type="ftr" sz="quarter" idx="10"/>
          </p:nvPr>
        </p:nvSpPr>
        <p:spPr/>
        <p:txBody>
          <a:bodyPr/>
          <a:lstStyle/>
          <a:p>
            <a:r>
              <a:rPr lang="tr-TR" smtClean="0"/>
              <a:t>1/40</a:t>
            </a:r>
            <a:endParaRPr lang="tr-TR"/>
          </a:p>
        </p:txBody>
      </p:sp>
      <p:sp>
        <p:nvSpPr>
          <p:cNvPr id="5" name="Slayt Numarası Yer Tutucusu 4"/>
          <p:cNvSpPr>
            <a:spLocks noGrp="1"/>
          </p:cNvSpPr>
          <p:nvPr>
            <p:ph type="sldNum" sz="quarter" idx="11"/>
          </p:nvPr>
        </p:nvSpPr>
        <p:spPr/>
        <p:txBody>
          <a:bodyPr/>
          <a:lstStyle/>
          <a:p>
            <a:fld id="{5AFB158D-2703-4F37-A0F8-85F325B4453D}" type="slidenum">
              <a:rPr lang="tr-TR" smtClean="0"/>
              <a:pPr/>
              <a:t>17</a:t>
            </a:fld>
            <a:endParaRPr lang="tr-TR"/>
          </a:p>
        </p:txBody>
      </p:sp>
    </p:spTree>
    <p:extLst>
      <p:ext uri="{BB962C8B-B14F-4D97-AF65-F5344CB8AC3E}">
        <p14:creationId xmlns:p14="http://schemas.microsoft.com/office/powerpoint/2010/main" val="1429218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FB158D-2703-4F37-A0F8-85F325B4453D}" type="slidenum">
              <a:rPr lang="tr-TR" smtClean="0"/>
              <a:pPr/>
              <a:t>37</a:t>
            </a:fld>
            <a:endParaRPr lang="tr-TR"/>
          </a:p>
        </p:txBody>
      </p:sp>
      <p:sp>
        <p:nvSpPr>
          <p:cNvPr id="5" name="Altbilgi Yer Tutucusu 4"/>
          <p:cNvSpPr>
            <a:spLocks noGrp="1"/>
          </p:cNvSpPr>
          <p:nvPr>
            <p:ph type="ftr" sz="quarter" idx="11"/>
          </p:nvPr>
        </p:nvSpPr>
        <p:spPr/>
        <p:txBody>
          <a:bodyPr/>
          <a:lstStyle/>
          <a:p>
            <a:r>
              <a:rPr lang="tr-TR" smtClean="0"/>
              <a:t>1/40</a:t>
            </a:r>
            <a:endParaRPr lang="tr-TR"/>
          </a:p>
        </p:txBody>
      </p:sp>
    </p:spTree>
    <p:extLst>
      <p:ext uri="{BB962C8B-B14F-4D97-AF65-F5344CB8AC3E}">
        <p14:creationId xmlns:p14="http://schemas.microsoft.com/office/powerpoint/2010/main" val="979863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90C2D762-41C1-4078-9615-DDCE84F869FD}" type="datetime1">
              <a:rPr lang="tr-TR" smtClean="0"/>
              <a:t>1.07.2018</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cxnSp>
        <p:nvCxnSpPr>
          <p:cNvPr id="7" name="6 Düz Bağlayıcı"/>
          <p:cNvCxnSpPr/>
          <p:nvPr userDrawn="1"/>
        </p:nvCxnSpPr>
        <p:spPr>
          <a:xfrm>
            <a:off x="0" y="404664"/>
            <a:ext cx="0"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A6F9F128-1D66-4F28-959C-92A977012C3E}" type="datetime1">
              <a:rPr lang="tr-TR" smtClean="0"/>
              <a:t>1.07.2018</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075AC02D-92F2-4404-8CDE-D4A3A2934308}" type="datetime1">
              <a:rPr lang="tr-TR" smtClean="0"/>
              <a:t>1.07.2018</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2pPr>
              <a:buClrTx/>
              <a:buSzPct val="70000"/>
              <a:buFont typeface="Calibri" pitchFamily="34" charset="0"/>
              <a:buChar char="→"/>
              <a:defRPr sz="2800">
                <a:solidFill>
                  <a:schemeClr val="tx1"/>
                </a:solidFill>
              </a:defRPr>
            </a:lvl2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6EC7BF26-1827-4A7E-BCB8-5A5DF410E1CB}" type="datetime1">
              <a:rPr lang="tr-TR" smtClean="0"/>
              <a:t>1.07.2018</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a:xfrm>
            <a:off x="457200" y="6356350"/>
            <a:ext cx="2133600" cy="365125"/>
          </a:xfrm>
          <a:prstGeom prst="rect">
            <a:avLst/>
          </a:prstGeom>
        </p:spPr>
        <p:txBody>
          <a:bodyPr/>
          <a:lstStyle/>
          <a:p>
            <a:fld id="{A077DB4D-05A1-4EE3-B90F-C1B623888817}" type="datetime1">
              <a:rPr lang="tr-TR" smtClean="0"/>
              <a:t>1.07.2018</a:t>
            </a:fld>
            <a:endParaRPr lang="tr-TR"/>
          </a:p>
        </p:txBody>
      </p:sp>
      <p:sp>
        <p:nvSpPr>
          <p:cNvPr id="5" name="4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6" name="5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356350"/>
            <a:ext cx="2133600" cy="365125"/>
          </a:xfrm>
          <a:prstGeom prst="rect">
            <a:avLst/>
          </a:prstGeom>
        </p:spPr>
        <p:txBody>
          <a:bodyPr/>
          <a:lstStyle/>
          <a:p>
            <a:fld id="{3EAB297B-EA23-4D7B-89F5-1D12D069F38B}" type="datetime1">
              <a:rPr lang="tr-TR" smtClean="0"/>
              <a:t>1.07.2018</a:t>
            </a:fld>
            <a:endParaRPr lang="tr-TR"/>
          </a:p>
        </p:txBody>
      </p:sp>
      <p:sp>
        <p:nvSpPr>
          <p:cNvPr id="6" name="5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7" name="6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a:xfrm>
            <a:off x="457200" y="6356350"/>
            <a:ext cx="2133600" cy="365125"/>
          </a:xfrm>
          <a:prstGeom prst="rect">
            <a:avLst/>
          </a:prstGeom>
        </p:spPr>
        <p:txBody>
          <a:bodyPr/>
          <a:lstStyle/>
          <a:p>
            <a:fld id="{C3AFEF29-6E09-4D16-818B-5EBB4C910796}" type="datetime1">
              <a:rPr lang="tr-TR" smtClean="0"/>
              <a:t>1.07.2018</a:t>
            </a:fld>
            <a:endParaRPr lang="tr-TR"/>
          </a:p>
        </p:txBody>
      </p:sp>
      <p:sp>
        <p:nvSpPr>
          <p:cNvPr id="8" name="7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9" name="8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a:xfrm>
            <a:off x="457200" y="6356350"/>
            <a:ext cx="2133600" cy="365125"/>
          </a:xfrm>
          <a:prstGeom prst="rect">
            <a:avLst/>
          </a:prstGeom>
        </p:spPr>
        <p:txBody>
          <a:bodyPr/>
          <a:lstStyle/>
          <a:p>
            <a:fld id="{90DF4BAD-BC78-4707-A986-98E848A916F1}" type="datetime1">
              <a:rPr lang="tr-TR" smtClean="0"/>
              <a:t>1.07.2018</a:t>
            </a:fld>
            <a:endParaRPr lang="tr-TR"/>
          </a:p>
        </p:txBody>
      </p:sp>
      <p:sp>
        <p:nvSpPr>
          <p:cNvPr id="4" name="3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5" name="4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57200" y="6356350"/>
            <a:ext cx="2133600" cy="365125"/>
          </a:xfrm>
          <a:prstGeom prst="rect">
            <a:avLst/>
          </a:prstGeom>
        </p:spPr>
        <p:txBody>
          <a:bodyPr/>
          <a:lstStyle/>
          <a:p>
            <a:fld id="{E18F3AD5-6A0F-4CE0-8DDF-A2A2EEFEA00D}" type="datetime1">
              <a:rPr lang="tr-TR" smtClean="0"/>
              <a:t>1.07.2018</a:t>
            </a:fld>
            <a:endParaRPr lang="tr-TR"/>
          </a:p>
        </p:txBody>
      </p:sp>
      <p:sp>
        <p:nvSpPr>
          <p:cNvPr id="3" name="2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4" name="3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a:xfrm>
            <a:off x="457200" y="6356350"/>
            <a:ext cx="2133600" cy="365125"/>
          </a:xfrm>
          <a:prstGeom prst="rect">
            <a:avLst/>
          </a:prstGeom>
        </p:spPr>
        <p:txBody>
          <a:bodyPr/>
          <a:lstStyle/>
          <a:p>
            <a:fld id="{A541CC3C-6068-4058-84AA-C4CF82A845BE}" type="datetime1">
              <a:rPr lang="tr-TR" smtClean="0"/>
              <a:t>1.07.2018</a:t>
            </a:fld>
            <a:endParaRPr lang="tr-TR"/>
          </a:p>
        </p:txBody>
      </p:sp>
      <p:sp>
        <p:nvSpPr>
          <p:cNvPr id="6" name="5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7" name="6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a:xfrm>
            <a:off x="457200" y="6356350"/>
            <a:ext cx="2133600" cy="365125"/>
          </a:xfrm>
          <a:prstGeom prst="rect">
            <a:avLst/>
          </a:prstGeom>
        </p:spPr>
        <p:txBody>
          <a:bodyPr/>
          <a:lstStyle/>
          <a:p>
            <a:fld id="{EA8EC765-959E-4ED1-BC32-95A1AEA359BC}" type="datetime1">
              <a:rPr lang="tr-TR" smtClean="0"/>
              <a:t>1.07.2018</a:t>
            </a:fld>
            <a:endParaRPr lang="tr-TR"/>
          </a:p>
        </p:txBody>
      </p:sp>
      <p:sp>
        <p:nvSpPr>
          <p:cNvPr id="6" name="5 Altbilgi Yer Tutucusu"/>
          <p:cNvSpPr>
            <a:spLocks noGrp="1"/>
          </p:cNvSpPr>
          <p:nvPr>
            <p:ph type="ftr" sz="quarter" idx="11"/>
          </p:nvPr>
        </p:nvSpPr>
        <p:spPr>
          <a:xfrm>
            <a:off x="3124200" y="6356350"/>
            <a:ext cx="2895600" cy="365125"/>
          </a:xfrm>
          <a:prstGeom prst="rect">
            <a:avLst/>
          </a:prstGeom>
        </p:spPr>
        <p:txBody>
          <a:bodyPr/>
          <a:lstStyle/>
          <a:p>
            <a:endParaRPr lang="tr-TR"/>
          </a:p>
        </p:txBody>
      </p:sp>
      <p:sp>
        <p:nvSpPr>
          <p:cNvPr id="7" name="6 Slayt Numarası Yer Tutucusu"/>
          <p:cNvSpPr>
            <a:spLocks noGrp="1"/>
          </p:cNvSpPr>
          <p:nvPr>
            <p:ph type="sldNum" sz="quarter" idx="12"/>
          </p:nvPr>
        </p:nvSpPr>
        <p:spPr>
          <a:xfrm>
            <a:off x="6553200" y="6356350"/>
            <a:ext cx="2133600" cy="365125"/>
          </a:xfrm>
          <a:prstGeom prst="rect">
            <a:avLst/>
          </a:prstGeom>
        </p:spPr>
        <p:txBody>
          <a:bodyPr/>
          <a:lstStyle/>
          <a:p>
            <a:fld id="{13AF967F-37FB-49E9-BACA-2CAFCE53F95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9"/>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67544" y="620688"/>
            <a:ext cx="8229600" cy="940966"/>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67544" y="1772816"/>
            <a:ext cx="8229600" cy="4813995"/>
          </a:xfrm>
          <a:prstGeom prst="rect">
            <a:avLst/>
          </a:prstGeom>
        </p:spPr>
        <p:txBody>
          <a:bodyPr vert="horz" lIns="91440" tIns="45720" rIns="91440" bIns="45720" rtlCol="0">
            <a:normAutofit/>
          </a:bodyPr>
          <a:lstStyle/>
          <a:p>
            <a:pPr lvl="0"/>
            <a:r>
              <a:rPr lang="tr-TR" dirty="0" smtClean="0"/>
              <a:t>Asıl metin stillerini düzenlemek için tıklatın</a:t>
            </a:r>
          </a:p>
          <a:p>
            <a:pPr marL="742950" lvl="1" indent="-285750" algn="l" defTabSz="914400" rtl="0" eaLnBrk="1" latinLnBrk="0" hangingPunct="1">
              <a:spcBef>
                <a:spcPct val="20000"/>
              </a:spcBef>
              <a:buClrTx/>
              <a:buSzPct val="70000"/>
              <a:buFont typeface="Calibri" pitchFamily="34" charset="0"/>
              <a:buChar char="→"/>
            </a:pPr>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cxnSp>
        <p:nvCxnSpPr>
          <p:cNvPr id="7" name="6 Düz Bağlayıcı"/>
          <p:cNvCxnSpPr/>
          <p:nvPr/>
        </p:nvCxnSpPr>
        <p:spPr>
          <a:xfrm>
            <a:off x="0" y="404664"/>
            <a:ext cx="8643938" cy="1587"/>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6 Metin kutusu"/>
          <p:cNvSpPr txBox="1">
            <a:spLocks noChangeArrowheads="1"/>
          </p:cNvSpPr>
          <p:nvPr/>
        </p:nvSpPr>
        <p:spPr bwMode="auto">
          <a:xfrm>
            <a:off x="0" y="0"/>
            <a:ext cx="7452320" cy="338554"/>
          </a:xfrm>
          <a:prstGeom prst="rect">
            <a:avLst/>
          </a:prstGeom>
          <a:noFill/>
          <a:ln w="9525">
            <a:noFill/>
            <a:miter lim="800000"/>
            <a:headEnd/>
            <a:tailEnd/>
          </a:ln>
        </p:spPr>
        <p:txBody>
          <a:bodyPr wrap="square">
            <a:spAutoFit/>
          </a:bodyPr>
          <a:lstStyle/>
          <a:p>
            <a:pPr>
              <a:defRPr/>
            </a:pPr>
            <a:r>
              <a:rPr lang="tr-TR" sz="1600" b="1" noProof="0" dirty="0" smtClean="0">
                <a:solidFill>
                  <a:schemeClr val="tx2"/>
                </a:solidFill>
                <a:cs typeface="Arial" charset="0"/>
              </a:rPr>
              <a:t>Türkiye Odalar ve Borsalar Birliği</a:t>
            </a:r>
            <a:endParaRPr lang="en-US" sz="1600" b="1" noProof="0" dirty="0">
              <a:solidFill>
                <a:schemeClr val="tx2"/>
              </a:solidFill>
              <a:cs typeface="Arial" charset="0"/>
            </a:endParaRPr>
          </a:p>
        </p:txBody>
      </p:sp>
      <p:pic>
        <p:nvPicPr>
          <p:cNvPr id="9" name="İçerik Yer Tutucusu 5"/>
          <p:cNvPicPr>
            <a:picLocks noChangeAspect="1"/>
          </p:cNvPicPr>
          <p:nvPr userDrawn="1"/>
        </p:nvPicPr>
        <p:blipFill>
          <a:blip r:embed="rId13" cstate="print"/>
          <a:srcRect/>
          <a:stretch>
            <a:fillRect/>
          </a:stretch>
        </p:blipFill>
        <p:spPr bwMode="auto">
          <a:xfrm>
            <a:off x="8316416" y="0"/>
            <a:ext cx="827584" cy="82758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rgbClr val="FF0000"/>
        </a:buClr>
        <a:buSzPct val="120000"/>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3"/>
        </a:buClr>
        <a:buFont typeface="Wingdings" pitchFamily="2" charset="2"/>
        <a:buChar char="Ø"/>
        <a:defRPr lang="tr-TR"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bb.org.tr/SanayiMudurlug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66682" y="1700808"/>
            <a:ext cx="8010636" cy="4680520"/>
          </a:xfrm>
          <a:effectLst>
            <a:outerShdw blurRad="50800" dist="38100" dir="2700000" algn="tl" rotWithShape="0">
              <a:prstClr val="black">
                <a:alpha val="40000"/>
              </a:prstClr>
            </a:outerShdw>
          </a:effectLst>
        </p:spPr>
        <p:txBody>
          <a:bodyPr>
            <a:noAutofit/>
          </a:bodyPr>
          <a:lstStyle/>
          <a:p>
            <a:pPr algn="ctr"/>
            <a:r>
              <a:rPr lang="tr-TR" sz="3200" b="1" dirty="0" smtClean="0">
                <a:solidFill>
                  <a:schemeClr val="tx2"/>
                </a:solidFill>
                <a:latin typeface="Arial" panose="020B0604020202020204" pitchFamily="34" charset="0"/>
                <a:cs typeface="Arial" panose="020B0604020202020204" pitchFamily="34" charset="0"/>
              </a:rPr>
              <a:t>Reel Sektör Araştırma Geliştirme ve Uygulama Daire</a:t>
            </a:r>
            <a:br>
              <a:rPr lang="tr-TR" sz="3200" b="1" dirty="0" smtClean="0">
                <a:solidFill>
                  <a:schemeClr val="tx2"/>
                </a:solidFill>
                <a:latin typeface="Arial" panose="020B0604020202020204" pitchFamily="34" charset="0"/>
                <a:cs typeface="Arial" panose="020B0604020202020204" pitchFamily="34" charset="0"/>
              </a:rPr>
            </a:br>
            <a:r>
              <a:rPr lang="tr-TR" sz="3200" b="1" dirty="0" smtClean="0">
                <a:solidFill>
                  <a:schemeClr val="tx2"/>
                </a:solidFill>
                <a:latin typeface="Arial" panose="020B0604020202020204" pitchFamily="34" charset="0"/>
                <a:cs typeface="Arial" panose="020B0604020202020204" pitchFamily="34" charset="0"/>
              </a:rPr>
              <a:t> Başkanlığı</a:t>
            </a:r>
            <a:br>
              <a:rPr lang="tr-TR" sz="3200" b="1" dirty="0" smtClean="0">
                <a:solidFill>
                  <a:schemeClr val="tx2"/>
                </a:solidFill>
                <a:latin typeface="Arial" panose="020B0604020202020204" pitchFamily="34" charset="0"/>
                <a:cs typeface="Arial" panose="020B0604020202020204" pitchFamily="34" charset="0"/>
              </a:rPr>
            </a:br>
            <a:r>
              <a:rPr lang="tr-TR" sz="3200" b="1" dirty="0" smtClean="0">
                <a:solidFill>
                  <a:schemeClr val="tx2"/>
                </a:solidFill>
                <a:latin typeface="Arial" panose="020B0604020202020204" pitchFamily="34" charset="0"/>
                <a:cs typeface="Arial" panose="020B0604020202020204" pitchFamily="34" charset="0"/>
              </a:rPr>
              <a:t/>
            </a:r>
            <a:br>
              <a:rPr lang="tr-TR" sz="3200" b="1" dirty="0" smtClean="0">
                <a:solidFill>
                  <a:schemeClr val="tx2"/>
                </a:solidFill>
                <a:latin typeface="Arial" panose="020B0604020202020204" pitchFamily="34" charset="0"/>
                <a:cs typeface="Arial" panose="020B0604020202020204" pitchFamily="34" charset="0"/>
              </a:rPr>
            </a:br>
            <a:r>
              <a:rPr lang="tr-TR" sz="3200" b="1" dirty="0" smtClean="0">
                <a:latin typeface="Arial" panose="020B0604020202020204" pitchFamily="34" charset="0"/>
                <a:cs typeface="Arial" panose="020B0604020202020204" pitchFamily="34" charset="0"/>
              </a:rPr>
              <a:t>Sanayi Müdürlüğü</a:t>
            </a:r>
            <a:br>
              <a:rPr lang="tr-TR" sz="3200" b="1" dirty="0" smtClean="0">
                <a:latin typeface="Arial" panose="020B0604020202020204" pitchFamily="34" charset="0"/>
                <a:cs typeface="Arial" panose="020B0604020202020204" pitchFamily="34" charset="0"/>
              </a:rPr>
            </a:br>
            <a:r>
              <a:rPr lang="tr-TR" sz="3200" b="1" dirty="0" smtClean="0">
                <a:latin typeface="Arial" panose="020B0604020202020204" pitchFamily="34" charset="0"/>
                <a:cs typeface="Arial" panose="020B0604020202020204" pitchFamily="34" charset="0"/>
              </a:rPr>
              <a:t>2018</a:t>
            </a:r>
            <a:br>
              <a:rPr lang="tr-TR" sz="3200" b="1" dirty="0" smtClean="0">
                <a:latin typeface="Arial" panose="020B0604020202020204" pitchFamily="34" charset="0"/>
                <a:cs typeface="Arial" panose="020B0604020202020204" pitchFamily="34" charset="0"/>
              </a:rPr>
            </a:br>
            <a:r>
              <a:rPr lang="tr-TR" sz="3200" b="1" dirty="0" smtClean="0">
                <a:latin typeface="Arial" panose="020B0604020202020204" pitchFamily="34" charset="0"/>
                <a:cs typeface="Arial" panose="020B0604020202020204" pitchFamily="34" charset="0"/>
              </a:rPr>
              <a:t>TOBB</a:t>
            </a:r>
            <a:r>
              <a:rPr lang="tr-TR" sz="3200" b="1" dirty="0">
                <a:latin typeface="Arial" panose="020B0604020202020204" pitchFamily="34" charset="0"/>
                <a:cs typeface="Arial" panose="020B0604020202020204" pitchFamily="34" charset="0"/>
              </a:rPr>
              <a:t/>
            </a:r>
            <a:br>
              <a:rPr lang="tr-TR" sz="3200" b="1" dirty="0">
                <a:latin typeface="Arial" panose="020B0604020202020204" pitchFamily="34" charset="0"/>
                <a:cs typeface="Arial" panose="020B0604020202020204" pitchFamily="34" charset="0"/>
              </a:rPr>
            </a:br>
            <a:r>
              <a:rPr lang="tr-TR" sz="3200" b="1" dirty="0">
                <a:latin typeface="Arial" panose="020B0604020202020204" pitchFamily="34" charset="0"/>
                <a:cs typeface="Arial" panose="020B0604020202020204" pitchFamily="34" charset="0"/>
              </a:rPr>
              <a:t/>
            </a:r>
            <a:br>
              <a:rPr lang="tr-TR" sz="3200" b="1" dirty="0">
                <a:latin typeface="Arial" panose="020B0604020202020204" pitchFamily="34" charset="0"/>
                <a:cs typeface="Arial" panose="020B0604020202020204" pitchFamily="34" charset="0"/>
              </a:rPr>
            </a:br>
            <a:r>
              <a:rPr lang="tr-TR" sz="3200" b="1" dirty="0" smtClean="0">
                <a:solidFill>
                  <a:srgbClr val="FF0000"/>
                </a:solidFill>
                <a:latin typeface="Arial" panose="020B0604020202020204" pitchFamily="34" charset="0"/>
                <a:cs typeface="Arial" panose="020B0604020202020204" pitchFamily="34" charset="0"/>
              </a:rPr>
              <a:t>TOBB web sayfası : </a:t>
            </a:r>
            <a:r>
              <a:rPr lang="tr-TR" sz="2400" b="1" dirty="0" smtClean="0">
                <a:solidFill>
                  <a:srgbClr val="FF0000"/>
                </a:solidFill>
                <a:latin typeface="Arial" panose="020B0604020202020204" pitchFamily="34" charset="0"/>
                <a:cs typeface="Arial" panose="020B0604020202020204" pitchFamily="34" charset="0"/>
              </a:rPr>
              <a:t>http</a:t>
            </a:r>
            <a:r>
              <a:rPr lang="tr-TR" sz="2400" b="1" dirty="0">
                <a:solidFill>
                  <a:srgbClr val="FF0000"/>
                </a:solidFill>
                <a:latin typeface="Arial" panose="020B0604020202020204" pitchFamily="34" charset="0"/>
                <a:cs typeface="Arial" panose="020B0604020202020204" pitchFamily="34" charset="0"/>
              </a:rPr>
              <a:t>://</a:t>
            </a:r>
            <a:r>
              <a:rPr lang="tr-TR" sz="2400" b="1" dirty="0" smtClean="0">
                <a:solidFill>
                  <a:srgbClr val="FF0000"/>
                </a:solidFill>
                <a:latin typeface="Arial" panose="020B0604020202020204" pitchFamily="34" charset="0"/>
                <a:cs typeface="Arial" panose="020B0604020202020204" pitchFamily="34" charset="0"/>
              </a:rPr>
              <a:t>www.tobb.org.tr</a:t>
            </a:r>
            <a:r>
              <a:rPr lang="tr-TR" sz="3200" b="1" dirty="0">
                <a:solidFill>
                  <a:srgbClr val="FF0000"/>
                </a:solidFill>
                <a:latin typeface="Arial" panose="020B0604020202020204" pitchFamily="34" charset="0"/>
                <a:cs typeface="Arial" panose="020B0604020202020204" pitchFamily="34" charset="0"/>
              </a:rPr>
              <a:t/>
            </a:r>
            <a:br>
              <a:rPr lang="tr-TR" sz="3200" b="1" dirty="0">
                <a:solidFill>
                  <a:srgbClr val="FF0000"/>
                </a:solidFill>
                <a:latin typeface="Arial" panose="020B0604020202020204" pitchFamily="34" charset="0"/>
                <a:cs typeface="Arial" panose="020B0604020202020204" pitchFamily="34" charset="0"/>
              </a:rPr>
            </a:br>
            <a:endParaRPr lang="en-US" sz="3200" b="1" dirty="0">
              <a:solidFill>
                <a:srgbClr val="FF0000"/>
              </a:solidFill>
              <a:latin typeface="Arial" panose="020B0604020202020204" pitchFamily="34" charset="0"/>
              <a:cs typeface="Arial" panose="020B0604020202020204" pitchFamily="34" charset="0"/>
            </a:endParaRPr>
          </a:p>
        </p:txBody>
      </p:sp>
      <p:sp>
        <p:nvSpPr>
          <p:cNvPr id="9" name="8 Dikdörtgen"/>
          <p:cNvSpPr/>
          <p:nvPr/>
        </p:nvSpPr>
        <p:spPr>
          <a:xfrm>
            <a:off x="0" y="0"/>
            <a:ext cx="9144000" cy="115212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4 Resim" descr="tobb_logo.png"/>
          <p:cNvPicPr>
            <a:picLocks noChangeAspect="1"/>
          </p:cNvPicPr>
          <p:nvPr/>
        </p:nvPicPr>
        <p:blipFill>
          <a:blip r:embed="rId3" cstate="print"/>
          <a:srcRect/>
          <a:stretch>
            <a:fillRect/>
          </a:stretch>
        </p:blipFill>
        <p:spPr bwMode="auto">
          <a:xfrm>
            <a:off x="0" y="0"/>
            <a:ext cx="9144000" cy="14127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55576" y="1107292"/>
            <a:ext cx="7869560" cy="576064"/>
          </a:xfrm>
        </p:spPr>
        <p:txBody>
          <a:bodyPr>
            <a:noAutofit/>
          </a:bodyPr>
          <a:lstStyle/>
          <a:p>
            <a:pPr>
              <a:defRPr/>
            </a:pPr>
            <a:r>
              <a:rPr lang="tr-TR" sz="2800" b="1" dirty="0" smtClean="0">
                <a:latin typeface="Arial" panose="020B0604020202020204" pitchFamily="34" charset="0"/>
                <a:cs typeface="Arial" panose="020B0604020202020204" pitchFamily="34" charset="0"/>
              </a:rPr>
              <a:t>Kapasite Raporu Düzenlenmeyen Yerler</a:t>
            </a:r>
            <a:endParaRPr lang="en-US" sz="28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01051" y="1988840"/>
            <a:ext cx="7704856" cy="4272152"/>
          </a:xfrm>
        </p:spPr>
        <p:txBody>
          <a:bodyPr>
            <a:normAutofit/>
          </a:bodyPr>
          <a:lstStyle/>
          <a:p>
            <a:pPr algn="just">
              <a:spcBef>
                <a:spcPts val="0"/>
              </a:spcBef>
              <a:spcAft>
                <a:spcPts val="1200"/>
              </a:spcAft>
            </a:pPr>
            <a:r>
              <a:rPr lang="tr-TR" sz="2400" dirty="0" smtClean="0">
                <a:latin typeface="Arial" panose="020B0604020202020204" pitchFamily="34" charset="0"/>
                <a:cs typeface="Arial" panose="020B0604020202020204" pitchFamily="34" charset="0"/>
              </a:rPr>
              <a:t>Bu gruba giren işyerleri genellikle </a:t>
            </a:r>
            <a:r>
              <a:rPr lang="tr-TR" sz="2400" dirty="0" smtClean="0">
                <a:solidFill>
                  <a:srgbClr val="FF0000"/>
                </a:solidFill>
                <a:latin typeface="Arial" panose="020B0604020202020204" pitchFamily="34" charset="0"/>
                <a:cs typeface="Arial" panose="020B0604020202020204" pitchFamily="34" charset="0"/>
              </a:rPr>
              <a:t>makine </a:t>
            </a:r>
            <a:r>
              <a:rPr lang="tr-TR" sz="2400" dirty="0" smtClean="0">
                <a:solidFill>
                  <a:srgbClr val="FF0000"/>
                </a:solidFill>
                <a:latin typeface="Arial" panose="020B0604020202020204" pitchFamily="34" charset="0"/>
                <a:cs typeface="Arial" panose="020B0604020202020204" pitchFamily="34" charset="0"/>
              </a:rPr>
              <a:t>tezgah </a:t>
            </a:r>
            <a:r>
              <a:rPr lang="tr-TR" sz="2400" dirty="0" smtClean="0">
                <a:solidFill>
                  <a:srgbClr val="FF0000"/>
                </a:solidFill>
                <a:latin typeface="Arial" panose="020B0604020202020204" pitchFamily="34" charset="0"/>
                <a:cs typeface="Arial" panose="020B0604020202020204" pitchFamily="34" charset="0"/>
              </a:rPr>
              <a:t>cihaz kullanmadan el işçiliği marifetiyle üretim </a:t>
            </a:r>
            <a:r>
              <a:rPr lang="tr-TR" sz="2400" dirty="0" smtClean="0">
                <a:solidFill>
                  <a:srgbClr val="FF0000"/>
                </a:solidFill>
                <a:latin typeface="Arial" panose="020B0604020202020204" pitchFamily="34" charset="0"/>
                <a:cs typeface="Arial" panose="020B0604020202020204" pitchFamily="34" charset="0"/>
              </a:rPr>
              <a:t>yapılan işyerlerini kapsar </a:t>
            </a:r>
            <a:endParaRPr lang="tr-TR" sz="2400" dirty="0" smtClean="0">
              <a:solidFill>
                <a:srgbClr val="FF0000"/>
              </a:solidFill>
              <a:latin typeface="Arial" panose="020B0604020202020204" pitchFamily="34" charset="0"/>
              <a:cs typeface="Arial" panose="020B0604020202020204" pitchFamily="34" charset="0"/>
            </a:endParaRPr>
          </a:p>
          <a:p>
            <a:pPr algn="just">
              <a:spcBef>
                <a:spcPts val="0"/>
              </a:spcBef>
              <a:spcAft>
                <a:spcPts val="1200"/>
              </a:spcAft>
            </a:pPr>
            <a:r>
              <a:rPr lang="tr-TR" sz="2400" dirty="0" smtClean="0">
                <a:solidFill>
                  <a:srgbClr val="FF0000"/>
                </a:solidFill>
                <a:latin typeface="Arial" panose="020B0604020202020204" pitchFamily="34" charset="0"/>
                <a:cs typeface="Arial" panose="020B0604020202020204" pitchFamily="34" charset="0"/>
              </a:rPr>
              <a:t>Elle </a:t>
            </a:r>
            <a:r>
              <a:rPr lang="tr-TR" sz="2400" dirty="0" smtClean="0">
                <a:solidFill>
                  <a:srgbClr val="FF0000"/>
                </a:solidFill>
                <a:latin typeface="Arial" panose="020B0604020202020204" pitchFamily="34" charset="0"/>
                <a:cs typeface="Arial" panose="020B0604020202020204" pitchFamily="34" charset="0"/>
              </a:rPr>
              <a:t> manuel olarak </a:t>
            </a:r>
            <a:r>
              <a:rPr lang="tr-TR" sz="2400" dirty="0" smtClean="0">
                <a:solidFill>
                  <a:srgbClr val="FF0000"/>
                </a:solidFill>
                <a:latin typeface="Arial" panose="020B0604020202020204" pitchFamily="34" charset="0"/>
                <a:cs typeface="Arial" panose="020B0604020202020204" pitchFamily="34" charset="0"/>
              </a:rPr>
              <a:t>paketleme yapılan yerler</a:t>
            </a:r>
            <a:r>
              <a:rPr lang="tr-TR" sz="2400" dirty="0" smtClean="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gn="just">
              <a:spcBef>
                <a:spcPts val="0"/>
              </a:spcBef>
              <a:spcAft>
                <a:spcPts val="1200"/>
              </a:spcAft>
            </a:pPr>
            <a:r>
              <a:rPr lang="tr-TR" sz="2400" dirty="0" smtClean="0">
                <a:latin typeface="Arial" panose="020B0604020202020204" pitchFamily="34" charset="0"/>
                <a:cs typeface="Arial" panose="020B0604020202020204" pitchFamily="34" charset="0"/>
              </a:rPr>
              <a:t>Meyve</a:t>
            </a:r>
            <a:r>
              <a:rPr lang="tr-TR" sz="2400" dirty="0" smtClean="0">
                <a:latin typeface="Arial" panose="020B0604020202020204" pitchFamily="34" charset="0"/>
                <a:cs typeface="Arial" panose="020B0604020202020204" pitchFamily="34" charset="0"/>
              </a:rPr>
              <a:t>, sebze, yumurta paketleme, </a:t>
            </a:r>
            <a:r>
              <a:rPr lang="tr-TR" sz="2400" dirty="0" err="1" smtClean="0">
                <a:latin typeface="Arial" panose="020B0604020202020204" pitchFamily="34" charset="0"/>
                <a:cs typeface="Arial" panose="020B0604020202020204" pitchFamily="34" charset="0"/>
              </a:rPr>
              <a:t>shrinkleme</a:t>
            </a:r>
            <a:endParaRPr lang="tr-TR" sz="2400" dirty="0" smtClean="0">
              <a:latin typeface="Arial" panose="020B0604020202020204" pitchFamily="34" charset="0"/>
              <a:cs typeface="Arial" panose="020B0604020202020204" pitchFamily="34" charset="0"/>
            </a:endParaRPr>
          </a:p>
          <a:p>
            <a:pPr algn="just">
              <a:spcBef>
                <a:spcPts val="0"/>
              </a:spcBef>
              <a:spcAft>
                <a:spcPts val="1200"/>
              </a:spcAft>
            </a:pPr>
            <a:r>
              <a:rPr lang="tr-TR" sz="2400" dirty="0" smtClean="0">
                <a:latin typeface="Arial" panose="020B0604020202020204" pitchFamily="34" charset="0"/>
                <a:cs typeface="Arial" panose="020B0604020202020204" pitchFamily="34" charset="0"/>
              </a:rPr>
              <a:t>Bitkisel </a:t>
            </a:r>
            <a:r>
              <a:rPr lang="tr-TR" sz="2400" dirty="0" smtClean="0">
                <a:latin typeface="Arial" panose="020B0604020202020204" pitchFamily="34" charset="0"/>
                <a:cs typeface="Arial" panose="020B0604020202020204" pitchFamily="34" charset="0"/>
              </a:rPr>
              <a:t>yağ </a:t>
            </a:r>
            <a:r>
              <a:rPr lang="tr-TR" sz="2400" dirty="0" smtClean="0">
                <a:latin typeface="Arial" panose="020B0604020202020204" pitchFamily="34" charset="0"/>
                <a:cs typeface="Arial" panose="020B0604020202020204" pitchFamily="34" charset="0"/>
              </a:rPr>
              <a:t>dolumu </a:t>
            </a:r>
          </a:p>
          <a:p>
            <a:pPr algn="just">
              <a:spcBef>
                <a:spcPts val="0"/>
              </a:spcBef>
              <a:spcAft>
                <a:spcPts val="1200"/>
              </a:spcAft>
            </a:pPr>
            <a:r>
              <a:rPr lang="tr-TR" sz="2400" dirty="0" smtClean="0">
                <a:latin typeface="Arial" panose="020B0604020202020204" pitchFamily="34" charset="0"/>
                <a:cs typeface="Arial" panose="020B0604020202020204" pitchFamily="34" charset="0"/>
              </a:rPr>
              <a:t>Bal </a:t>
            </a:r>
            <a:r>
              <a:rPr lang="tr-TR" sz="2400" dirty="0" smtClean="0">
                <a:latin typeface="Arial" panose="020B0604020202020204" pitchFamily="34" charset="0"/>
                <a:cs typeface="Arial" panose="020B0604020202020204" pitchFamily="34" charset="0"/>
              </a:rPr>
              <a:t>dolumu </a:t>
            </a:r>
            <a:r>
              <a:rPr lang="tr-TR" sz="2400" dirty="0" err="1" smtClean="0">
                <a:latin typeface="Arial" panose="020B0604020202020204" pitchFamily="34" charset="0"/>
                <a:cs typeface="Arial" panose="020B0604020202020204" pitchFamily="34" charset="0"/>
              </a:rPr>
              <a:t>vb</a:t>
            </a:r>
            <a:endParaRPr lang="tr-TR" sz="2400" dirty="0" smtClean="0">
              <a:latin typeface="Arial" panose="020B0604020202020204" pitchFamily="34" charset="0"/>
              <a:cs typeface="Arial" panose="020B0604020202020204" pitchFamily="34" charset="0"/>
            </a:endParaRPr>
          </a:p>
          <a:p>
            <a:pPr marL="0" indent="0" algn="just">
              <a:lnSpc>
                <a:spcPct val="110000"/>
              </a:lnSpc>
              <a:spcBef>
                <a:spcPts val="0"/>
              </a:spcBef>
              <a:spcAft>
                <a:spcPts val="600"/>
              </a:spcAft>
              <a:buNone/>
            </a:pPr>
            <a:endParaRPr lang="tr-TR" sz="2600" dirty="0" smtClean="0">
              <a:latin typeface="Arial" panose="020B0604020202020204" pitchFamily="34" charset="0"/>
              <a:cs typeface="Arial" panose="020B0604020202020204" pitchFamily="34" charset="0"/>
            </a:endParaRPr>
          </a:p>
          <a:p>
            <a:pPr algn="just">
              <a:lnSpc>
                <a:spcPct val="150000"/>
              </a:lnSpc>
              <a:spcAft>
                <a:spcPts val="1200"/>
              </a:spcAft>
            </a:pPr>
            <a:endParaRPr lang="tr-TR" sz="2800" dirty="0" smtClean="0">
              <a:latin typeface="Arial" panose="020B0604020202020204" pitchFamily="34" charset="0"/>
              <a:cs typeface="Arial" panose="020B0604020202020204" pitchFamily="34" charset="0"/>
            </a:endParaRPr>
          </a:p>
          <a:p>
            <a:pPr marL="0" indent="0" algn="just">
              <a:spcAft>
                <a:spcPts val="600"/>
              </a:spcAft>
              <a:buNone/>
            </a:pPr>
            <a:endParaRPr lang="tr-TR" sz="2800" dirty="0">
              <a:latin typeface="Arial" panose="020B0604020202020204" pitchFamily="34" charset="0"/>
              <a:cs typeface="Arial" panose="020B0604020202020204" pitchFamily="34" charset="0"/>
            </a:endParaRPr>
          </a:p>
          <a:p>
            <a:pPr algn="just">
              <a:spcAft>
                <a:spcPts val="600"/>
              </a:spcAft>
            </a:pPr>
            <a:endParaRPr lang="tr-TR" sz="2400" dirty="0">
              <a:latin typeface="Arial" panose="020B0604020202020204" pitchFamily="34" charset="0"/>
              <a:cs typeface="Arial" panose="020B0604020202020204" pitchFamily="34" charset="0"/>
            </a:endParaRPr>
          </a:p>
          <a:p>
            <a:pPr marL="457200" lvl="1" indent="0" eaLnBrk="1" hangingPunct="1">
              <a:buNone/>
            </a:pPr>
            <a:endParaRPr lang="tr-TR" sz="2400"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p:txBody>
      </p:sp>
      <p:sp>
        <p:nvSpPr>
          <p:cNvPr id="2" name="Slayt Numarası Yer Tutucusu 1"/>
          <p:cNvSpPr>
            <a:spLocks noGrp="1"/>
          </p:cNvSpPr>
          <p:nvPr>
            <p:ph type="sldNum" sz="quarter" idx="12"/>
          </p:nvPr>
        </p:nvSpPr>
        <p:spPr/>
        <p:txBody>
          <a:bodyPr/>
          <a:lstStyle/>
          <a:p>
            <a:pPr algn="r">
              <a:defRPr/>
            </a:pPr>
            <a:fld id="{17827B9E-9019-4F27-831F-8FC77C559AF5}" type="slidenum">
              <a:rPr lang="en-US" smtClean="0">
                <a:solidFill>
                  <a:prstClr val="black"/>
                </a:solidFill>
              </a:rPr>
              <a:pPr algn="r">
                <a:defRPr/>
              </a:pPr>
              <a:t>10</a:t>
            </a:fld>
            <a:endParaRPr lang="en-US" dirty="0">
              <a:solidFill>
                <a:prstClr val="black"/>
              </a:solidFill>
            </a:endParaRPr>
          </a:p>
        </p:txBody>
      </p:sp>
      <p:sp>
        <p:nvSpPr>
          <p:cNvPr id="5" name="Text Box 5"/>
          <p:cNvSpPr txBox="1">
            <a:spLocks noChangeArrowheads="1"/>
          </p:cNvSpPr>
          <p:nvPr/>
        </p:nvSpPr>
        <p:spPr bwMode="auto">
          <a:xfrm>
            <a:off x="6156176" y="401698"/>
            <a:ext cx="2608684"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wrap="square">
            <a:spAutoFit/>
          </a:bodyPr>
          <a:lstStyle/>
          <a:p>
            <a:pPr>
              <a:spcBef>
                <a:spcPct val="0"/>
              </a:spcBef>
              <a:defRPr/>
            </a:pPr>
            <a:r>
              <a:rPr lang="tr-TR" sz="2000" dirty="0" smtClean="0">
                <a:solidFill>
                  <a:srgbClr val="1F497D"/>
                </a:solidFill>
              </a:rPr>
              <a:t>Sanayi Müdürlüğü</a:t>
            </a:r>
            <a:endParaRPr lang="tr-TR" sz="2000" dirty="0">
              <a:solidFill>
                <a:srgbClr val="1F497D"/>
              </a:solidFill>
            </a:endParaRP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3781523770"/>
      </p:ext>
    </p:extLst>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5264" y="534739"/>
            <a:ext cx="6624736" cy="6088680"/>
          </a:xfrm>
        </p:spPr>
        <p:txBody>
          <a:bodyPr>
            <a:normAutofit fontScale="25000" lnSpcReduction="20000"/>
          </a:bodyPr>
          <a:lstStyle/>
          <a:p>
            <a:pPr lvl="0" algn="just">
              <a:lnSpc>
                <a:spcPct val="120000"/>
              </a:lnSpc>
              <a:spcBef>
                <a:spcPts val="0"/>
              </a:spcBef>
              <a:spcAft>
                <a:spcPts val="600"/>
              </a:spcAft>
            </a:pPr>
            <a:r>
              <a:rPr lang="tr-TR" sz="9600" dirty="0" smtClean="0">
                <a:solidFill>
                  <a:prstClr val="black"/>
                </a:solidFill>
                <a:latin typeface="Arial" panose="020B0604020202020204" pitchFamily="34" charset="0"/>
                <a:cs typeface="Arial" panose="020B0604020202020204" pitchFamily="34" charset="0"/>
              </a:rPr>
              <a:t>Marketlerdeki reyonlar </a:t>
            </a:r>
          </a:p>
          <a:p>
            <a:pPr lvl="0" algn="just">
              <a:lnSpc>
                <a:spcPct val="120000"/>
              </a:lnSpc>
              <a:spcBef>
                <a:spcPts val="0"/>
              </a:spcBef>
              <a:spcAft>
                <a:spcPts val="600"/>
              </a:spcAft>
            </a:pPr>
            <a:r>
              <a:rPr lang="tr-TR" sz="9600" dirty="0" smtClean="0">
                <a:solidFill>
                  <a:prstClr val="black"/>
                </a:solidFill>
                <a:latin typeface="Arial" panose="020B0604020202020204" pitchFamily="34" charset="0"/>
                <a:cs typeface="Arial" panose="020B0604020202020204" pitchFamily="34" charset="0"/>
              </a:rPr>
              <a:t>Hayvan yetiştiriciliği, </a:t>
            </a:r>
            <a:r>
              <a:rPr lang="tr-TR" sz="9600" dirty="0" smtClean="0">
                <a:solidFill>
                  <a:prstClr val="black"/>
                </a:solidFill>
                <a:latin typeface="Arial" panose="020B0604020202020204" pitchFamily="34" charset="0"/>
                <a:cs typeface="Arial" panose="020B0604020202020204" pitchFamily="34" charset="0"/>
              </a:rPr>
              <a:t>Kasaplar </a:t>
            </a:r>
          </a:p>
          <a:p>
            <a:pPr lvl="0" algn="just">
              <a:lnSpc>
                <a:spcPct val="120000"/>
              </a:lnSpc>
              <a:spcBef>
                <a:spcPts val="0"/>
              </a:spcBef>
              <a:spcAft>
                <a:spcPts val="600"/>
              </a:spcAft>
            </a:pPr>
            <a:r>
              <a:rPr lang="tr-TR" sz="9600" dirty="0" smtClean="0">
                <a:solidFill>
                  <a:prstClr val="black"/>
                </a:solidFill>
                <a:latin typeface="Arial" panose="020B0604020202020204" pitchFamily="34" charset="0"/>
                <a:cs typeface="Arial" panose="020B0604020202020204" pitchFamily="34" charset="0"/>
              </a:rPr>
              <a:t>Tarımsal </a:t>
            </a:r>
            <a:r>
              <a:rPr lang="tr-TR" sz="9600" dirty="0">
                <a:solidFill>
                  <a:prstClr val="black"/>
                </a:solidFill>
                <a:latin typeface="Arial" panose="020B0604020202020204" pitchFamily="34" charset="0"/>
                <a:cs typeface="Arial" panose="020B0604020202020204" pitchFamily="34" charset="0"/>
              </a:rPr>
              <a:t>ürün </a:t>
            </a:r>
            <a:r>
              <a:rPr lang="tr-TR" sz="9600" dirty="0" smtClean="0">
                <a:solidFill>
                  <a:prstClr val="black"/>
                </a:solidFill>
                <a:latin typeface="Arial" panose="020B0604020202020204" pitchFamily="34" charset="0"/>
                <a:cs typeface="Arial" panose="020B0604020202020204" pitchFamily="34" charset="0"/>
              </a:rPr>
              <a:t>yetiştiriciliği </a:t>
            </a:r>
          </a:p>
          <a:p>
            <a:pPr lvl="0" algn="just">
              <a:lnSpc>
                <a:spcPct val="120000"/>
              </a:lnSpc>
              <a:spcBef>
                <a:spcPts val="0"/>
              </a:spcBef>
              <a:spcAft>
                <a:spcPts val="600"/>
              </a:spcAft>
            </a:pPr>
            <a:r>
              <a:rPr lang="tr-TR" sz="9600" dirty="0" smtClean="0">
                <a:solidFill>
                  <a:prstClr val="black"/>
                </a:solidFill>
                <a:latin typeface="Arial" panose="020B0604020202020204" pitchFamily="34" charset="0"/>
                <a:cs typeface="Arial" panose="020B0604020202020204" pitchFamily="34" charset="0"/>
              </a:rPr>
              <a:t>Süt </a:t>
            </a:r>
            <a:r>
              <a:rPr lang="tr-TR" sz="9600" dirty="0">
                <a:solidFill>
                  <a:prstClr val="black"/>
                </a:solidFill>
                <a:latin typeface="Arial" panose="020B0604020202020204" pitchFamily="34" charset="0"/>
                <a:cs typeface="Arial" panose="020B0604020202020204" pitchFamily="34" charset="0"/>
              </a:rPr>
              <a:t>toplama </a:t>
            </a:r>
            <a:r>
              <a:rPr lang="tr-TR" sz="9600" dirty="0" smtClean="0">
                <a:solidFill>
                  <a:prstClr val="black"/>
                </a:solidFill>
                <a:latin typeface="Arial" panose="020B0604020202020204" pitchFamily="34" charset="0"/>
                <a:cs typeface="Arial" panose="020B0604020202020204" pitchFamily="34" charset="0"/>
              </a:rPr>
              <a:t>tesisleri</a:t>
            </a:r>
          </a:p>
          <a:p>
            <a:pPr lvl="0" algn="just">
              <a:lnSpc>
                <a:spcPct val="120000"/>
              </a:lnSpc>
              <a:spcBef>
                <a:spcPts val="0"/>
              </a:spcBef>
              <a:spcAft>
                <a:spcPts val="600"/>
              </a:spcAft>
            </a:pPr>
            <a:r>
              <a:rPr lang="tr-TR" sz="9600" dirty="0" smtClean="0">
                <a:solidFill>
                  <a:prstClr val="black"/>
                </a:solidFill>
                <a:latin typeface="Arial" panose="020B0604020202020204" pitchFamily="34" charset="0"/>
                <a:cs typeface="Arial" panose="020B0604020202020204" pitchFamily="34" charset="0"/>
              </a:rPr>
              <a:t>Lokantalar</a:t>
            </a:r>
            <a:endParaRPr lang="tr-TR" sz="9600" dirty="0">
              <a:solidFill>
                <a:prstClr val="black"/>
              </a:solidFill>
              <a:latin typeface="Arial" panose="020B0604020202020204" pitchFamily="34" charset="0"/>
              <a:cs typeface="Arial" panose="020B0604020202020204" pitchFamily="34" charset="0"/>
            </a:endParaRPr>
          </a:p>
          <a:p>
            <a:pPr>
              <a:lnSpc>
                <a:spcPct val="120000"/>
              </a:lnSpc>
              <a:spcAft>
                <a:spcPts val="600"/>
              </a:spcAft>
            </a:pPr>
            <a:r>
              <a:rPr lang="tr-TR" sz="9600" dirty="0" smtClean="0">
                <a:latin typeface="Arial" panose="020B0604020202020204" pitchFamily="34" charset="0"/>
                <a:cs typeface="Arial" panose="020B0604020202020204" pitchFamily="34" charset="0"/>
              </a:rPr>
              <a:t>Tamirciler </a:t>
            </a:r>
          </a:p>
          <a:p>
            <a:pPr>
              <a:lnSpc>
                <a:spcPct val="120000"/>
              </a:lnSpc>
              <a:spcAft>
                <a:spcPts val="600"/>
              </a:spcAft>
            </a:pPr>
            <a:r>
              <a:rPr lang="tr-TR" sz="9600" dirty="0" smtClean="0">
                <a:latin typeface="Arial" panose="020B0604020202020204" pitchFamily="34" charset="0"/>
                <a:cs typeface="Arial" panose="020B0604020202020204" pitchFamily="34" charset="0"/>
              </a:rPr>
              <a:t>Akaryakıt istasyonları</a:t>
            </a:r>
          </a:p>
          <a:p>
            <a:pPr>
              <a:lnSpc>
                <a:spcPct val="120000"/>
              </a:lnSpc>
              <a:spcAft>
                <a:spcPts val="600"/>
              </a:spcAft>
            </a:pPr>
            <a:r>
              <a:rPr lang="tr-TR" sz="9600" dirty="0" smtClean="0">
                <a:latin typeface="Arial" panose="020B0604020202020204" pitchFamily="34" charset="0"/>
                <a:cs typeface="Arial" panose="020B0604020202020204" pitchFamily="34" charset="0"/>
              </a:rPr>
              <a:t>Gaz petrol  </a:t>
            </a:r>
            <a:r>
              <a:rPr lang="tr-TR" sz="9600" dirty="0" smtClean="0">
                <a:latin typeface="Arial" panose="020B0604020202020204" pitchFamily="34" charset="0"/>
                <a:cs typeface="Arial" panose="020B0604020202020204" pitchFamily="34" charset="0"/>
              </a:rPr>
              <a:t>dağıtım </a:t>
            </a:r>
            <a:r>
              <a:rPr lang="tr-TR" sz="9600" dirty="0" smtClean="0">
                <a:latin typeface="Arial" panose="020B0604020202020204" pitchFamily="34" charset="0"/>
                <a:cs typeface="Arial" panose="020B0604020202020204" pitchFamily="34" charset="0"/>
              </a:rPr>
              <a:t>tesisleri </a:t>
            </a:r>
          </a:p>
          <a:p>
            <a:pPr>
              <a:lnSpc>
                <a:spcPct val="120000"/>
              </a:lnSpc>
              <a:spcAft>
                <a:spcPts val="600"/>
              </a:spcAft>
            </a:pPr>
            <a:r>
              <a:rPr lang="tr-TR" sz="9600" dirty="0">
                <a:latin typeface="Arial" panose="020B0604020202020204" pitchFamily="34" charset="0"/>
                <a:cs typeface="Arial" panose="020B0604020202020204" pitchFamily="34" charset="0"/>
              </a:rPr>
              <a:t>A</a:t>
            </a:r>
            <a:r>
              <a:rPr lang="tr-TR" sz="9600" dirty="0" smtClean="0">
                <a:latin typeface="Arial" panose="020B0604020202020204" pitchFamily="34" charset="0"/>
                <a:cs typeface="Arial" panose="020B0604020202020204" pitchFamily="34" charset="0"/>
              </a:rPr>
              <a:t>rıtma tesisleri </a:t>
            </a:r>
          </a:p>
          <a:p>
            <a:pPr>
              <a:lnSpc>
                <a:spcPct val="120000"/>
              </a:lnSpc>
              <a:spcAft>
                <a:spcPts val="600"/>
              </a:spcAft>
            </a:pPr>
            <a:r>
              <a:rPr lang="tr-TR" sz="9600" dirty="0" smtClean="0">
                <a:latin typeface="Arial" panose="020B0604020202020204" pitchFamily="34" charset="0"/>
                <a:cs typeface="Arial" panose="020B0604020202020204" pitchFamily="34" charset="0"/>
              </a:rPr>
              <a:t>Hastaneler </a:t>
            </a:r>
          </a:p>
          <a:p>
            <a:pPr>
              <a:lnSpc>
                <a:spcPct val="120000"/>
              </a:lnSpc>
              <a:spcAft>
                <a:spcPts val="600"/>
              </a:spcAft>
            </a:pPr>
            <a:r>
              <a:rPr lang="tr-TR" sz="9600" dirty="0" smtClean="0">
                <a:latin typeface="Arial" panose="020B0604020202020204" pitchFamily="34" charset="0"/>
                <a:cs typeface="Arial" panose="020B0604020202020204" pitchFamily="34" charset="0"/>
              </a:rPr>
              <a:t>Okullar</a:t>
            </a:r>
            <a:endParaRPr lang="tr-TR" sz="9600" dirty="0" smtClean="0">
              <a:latin typeface="Arial" panose="020B0604020202020204" pitchFamily="34" charset="0"/>
              <a:cs typeface="Arial" panose="020B0604020202020204" pitchFamily="34" charset="0"/>
            </a:endParaRPr>
          </a:p>
          <a:p>
            <a:pPr>
              <a:lnSpc>
                <a:spcPct val="120000"/>
              </a:lnSpc>
              <a:spcAft>
                <a:spcPts val="600"/>
              </a:spcAft>
            </a:pPr>
            <a:r>
              <a:rPr lang="tr-TR" sz="9600" dirty="0" smtClean="0">
                <a:latin typeface="Arial" panose="020B0604020202020204" pitchFamily="34" charset="0"/>
                <a:cs typeface="Arial" panose="020B0604020202020204" pitchFamily="34" charset="0"/>
              </a:rPr>
              <a:t>Çamaşırhaneler </a:t>
            </a:r>
            <a:r>
              <a:rPr lang="tr-TR" sz="9600" dirty="0" err="1" smtClean="0">
                <a:latin typeface="Arial" panose="020B0604020202020204" pitchFamily="34" charset="0"/>
                <a:cs typeface="Arial" panose="020B0604020202020204" pitchFamily="34" charset="0"/>
              </a:rPr>
              <a:t>vb</a:t>
            </a:r>
            <a:r>
              <a:rPr lang="tr-TR" sz="9600" dirty="0" smtClean="0">
                <a:latin typeface="Arial" panose="020B0604020202020204" pitchFamily="34" charset="0"/>
                <a:cs typeface="Arial" panose="020B0604020202020204" pitchFamily="34" charset="0"/>
              </a:rPr>
              <a:t> yerler </a:t>
            </a:r>
          </a:p>
          <a:p>
            <a:pPr>
              <a:lnSpc>
                <a:spcPct val="120000"/>
              </a:lnSpc>
              <a:spcAft>
                <a:spcPts val="600"/>
              </a:spcAft>
            </a:pPr>
            <a:endParaRPr lang="tr-TR" sz="2800" dirty="0">
              <a:latin typeface="Arial" panose="020B0604020202020204" pitchFamily="34" charset="0"/>
              <a:cs typeface="Arial" panose="020B0604020202020204" pitchFamily="34" charset="0"/>
            </a:endParaRPr>
          </a:p>
        </p:txBody>
      </p:sp>
      <p:sp>
        <p:nvSpPr>
          <p:cNvPr id="2" name="Slayt Numarası Yer Tutucusu 1"/>
          <p:cNvSpPr>
            <a:spLocks noGrp="1"/>
          </p:cNvSpPr>
          <p:nvPr>
            <p:ph type="sldNum" sz="quarter" idx="12"/>
          </p:nvPr>
        </p:nvSpPr>
        <p:spPr/>
        <p:txBody>
          <a:bodyPr/>
          <a:lstStyle/>
          <a:p>
            <a:pPr algn="r">
              <a:defRPr/>
            </a:pPr>
            <a:fld id="{17827B9E-9019-4F27-831F-8FC77C559AF5}" type="slidenum">
              <a:rPr lang="en-US" smtClean="0">
                <a:solidFill>
                  <a:prstClr val="black"/>
                </a:solidFill>
              </a:rPr>
              <a:pPr algn="r">
                <a:defRPr/>
              </a:pPr>
              <a:t>11</a:t>
            </a:fld>
            <a:endParaRPr lang="en-US" dirty="0">
              <a:solidFill>
                <a:prstClr val="black"/>
              </a:solidFill>
            </a:endParaRPr>
          </a:p>
        </p:txBody>
      </p:sp>
      <p:sp>
        <p:nvSpPr>
          <p:cNvPr id="5" name="Text Box 5"/>
          <p:cNvSpPr txBox="1">
            <a:spLocks noChangeArrowheads="1"/>
          </p:cNvSpPr>
          <p:nvPr/>
        </p:nvSpPr>
        <p:spPr bwMode="auto">
          <a:xfrm>
            <a:off x="6156176" y="401698"/>
            <a:ext cx="2608684"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wrap="square">
            <a:spAutoFit/>
          </a:bodyPr>
          <a:lstStyle/>
          <a:p>
            <a:pPr>
              <a:spcBef>
                <a:spcPct val="0"/>
              </a:spcBef>
              <a:defRPr/>
            </a:pPr>
            <a:r>
              <a:rPr lang="tr-TR" sz="2000" dirty="0" smtClean="0">
                <a:solidFill>
                  <a:srgbClr val="1F497D"/>
                </a:solidFill>
              </a:rPr>
              <a:t>Sanayi Müdürlüğü</a:t>
            </a:r>
            <a:endParaRPr lang="tr-TR" sz="2000" dirty="0">
              <a:solidFill>
                <a:srgbClr val="1F497D"/>
              </a:solidFill>
            </a:endParaRP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331680516"/>
      </p:ext>
    </p:extLst>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046215"/>
            <a:ext cx="8352928" cy="432048"/>
          </a:xfrm>
        </p:spPr>
        <p:txBody>
          <a:bodyPr>
            <a:normAutofit fontScale="90000"/>
          </a:bodyPr>
          <a:lstStyle/>
          <a:p>
            <a:pPr>
              <a:lnSpc>
                <a:spcPct val="115000"/>
              </a:lnSpc>
              <a:spcAft>
                <a:spcPts val="1000"/>
              </a:spcAft>
            </a:pPr>
            <a:r>
              <a:rPr lang="tr-TR" sz="2400" b="1" dirty="0" smtClean="0">
                <a:latin typeface="Arial" panose="020B0604020202020204" pitchFamily="34" charset="0"/>
                <a:ea typeface="Calibri"/>
                <a:cs typeface="Arial" panose="020B0604020202020204" pitchFamily="34" charset="0"/>
              </a:rPr>
              <a:t/>
            </a:r>
            <a:br>
              <a:rPr lang="tr-TR" sz="2400" b="1" dirty="0" smtClean="0">
                <a:latin typeface="Arial" panose="020B0604020202020204" pitchFamily="34" charset="0"/>
                <a:ea typeface="Calibri"/>
                <a:cs typeface="Arial" panose="020B0604020202020204" pitchFamily="34" charset="0"/>
              </a:rPr>
            </a:br>
            <a:r>
              <a:rPr lang="tr-TR" sz="3600" b="1" dirty="0" smtClean="0">
                <a:latin typeface="Arial" panose="020B0604020202020204" pitchFamily="34" charset="0"/>
                <a:ea typeface="Calibri"/>
                <a:cs typeface="Arial" panose="020B0604020202020204" pitchFamily="34" charset="0"/>
              </a:rPr>
              <a:t>Kapasite Raporunun Kullanıldığı Alanlar</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1216" y="1736140"/>
            <a:ext cx="8085584" cy="4104456"/>
          </a:xfrm>
        </p:spPr>
        <p:txBody>
          <a:bodyPr>
            <a:normAutofit fontScale="25000" lnSpcReduction="20000"/>
          </a:bodyPr>
          <a:lstStyle/>
          <a:p>
            <a:pPr>
              <a:lnSpc>
                <a:spcPct val="120000"/>
              </a:lnSpc>
              <a:spcAft>
                <a:spcPts val="1200"/>
              </a:spcAft>
            </a:pPr>
            <a:r>
              <a:rPr lang="tr-TR" sz="9600" dirty="0" smtClean="0">
                <a:latin typeface="Arial" panose="020B0604020202020204" pitchFamily="34" charset="0"/>
                <a:cs typeface="Arial" panose="020B0604020202020204" pitchFamily="34" charset="0"/>
              </a:rPr>
              <a:t>Sanayi </a:t>
            </a:r>
            <a:r>
              <a:rPr lang="tr-TR" sz="9600" dirty="0">
                <a:latin typeface="Arial" panose="020B0604020202020204" pitchFamily="34" charset="0"/>
                <a:cs typeface="Arial" panose="020B0604020202020204" pitchFamily="34" charset="0"/>
              </a:rPr>
              <a:t>sicil </a:t>
            </a:r>
            <a:r>
              <a:rPr lang="tr-TR" sz="9600" dirty="0" smtClean="0">
                <a:latin typeface="Arial" panose="020B0604020202020204" pitchFamily="34" charset="0"/>
                <a:cs typeface="Arial" panose="020B0604020202020204" pitchFamily="34" charset="0"/>
              </a:rPr>
              <a:t>belgesi </a:t>
            </a:r>
          </a:p>
          <a:p>
            <a:pPr>
              <a:lnSpc>
                <a:spcPct val="120000"/>
              </a:lnSpc>
              <a:spcAft>
                <a:spcPts val="1200"/>
              </a:spcAft>
            </a:pPr>
            <a:r>
              <a:rPr lang="tr-TR" sz="9600" dirty="0">
                <a:latin typeface="Arial" panose="020B0604020202020204" pitchFamily="34" charset="0"/>
                <a:cs typeface="Arial" panose="020B0604020202020204" pitchFamily="34" charset="0"/>
              </a:rPr>
              <a:t>D</a:t>
            </a:r>
            <a:r>
              <a:rPr lang="tr-TR" sz="9600" dirty="0" smtClean="0">
                <a:latin typeface="Arial" panose="020B0604020202020204" pitchFamily="34" charset="0"/>
                <a:cs typeface="Arial" panose="020B0604020202020204" pitchFamily="34" charset="0"/>
              </a:rPr>
              <a:t>ahilde </a:t>
            </a:r>
            <a:r>
              <a:rPr lang="tr-TR" sz="9600" dirty="0">
                <a:latin typeface="Arial" panose="020B0604020202020204" pitchFamily="34" charset="0"/>
                <a:cs typeface="Arial" panose="020B0604020202020204" pitchFamily="34" charset="0"/>
              </a:rPr>
              <a:t>işleme izin </a:t>
            </a:r>
            <a:r>
              <a:rPr lang="tr-TR" sz="9600" dirty="0" smtClean="0">
                <a:latin typeface="Arial" panose="020B0604020202020204" pitchFamily="34" charset="0"/>
                <a:cs typeface="Arial" panose="020B0604020202020204" pitchFamily="34" charset="0"/>
              </a:rPr>
              <a:t>belgesi </a:t>
            </a:r>
          </a:p>
          <a:p>
            <a:pPr>
              <a:lnSpc>
                <a:spcPct val="120000"/>
              </a:lnSpc>
              <a:spcAft>
                <a:spcPts val="1200"/>
              </a:spcAft>
            </a:pPr>
            <a:r>
              <a:rPr lang="tr-TR" sz="9600" dirty="0">
                <a:latin typeface="Arial" panose="020B0604020202020204" pitchFamily="34" charset="0"/>
                <a:cs typeface="Arial" panose="020B0604020202020204" pitchFamily="34" charset="0"/>
              </a:rPr>
              <a:t>L</a:t>
            </a:r>
            <a:r>
              <a:rPr lang="tr-TR" sz="9600" dirty="0" smtClean="0">
                <a:latin typeface="Arial" panose="020B0604020202020204" pitchFamily="34" charset="0"/>
                <a:cs typeface="Arial" panose="020B0604020202020204" pitchFamily="34" charset="0"/>
              </a:rPr>
              <a:t>isans</a:t>
            </a:r>
            <a:r>
              <a:rPr lang="tr-TR" sz="9600" dirty="0">
                <a:latin typeface="Arial" panose="020B0604020202020204" pitchFamily="34" charset="0"/>
                <a:cs typeface="Arial" panose="020B0604020202020204" pitchFamily="34" charset="0"/>
              </a:rPr>
              <a:t>, ruhsat, teşvik, kota, tahsis, </a:t>
            </a:r>
            <a:r>
              <a:rPr lang="tr-TR" sz="9600" dirty="0" smtClean="0">
                <a:latin typeface="Arial" panose="020B0604020202020204" pitchFamily="34" charset="0"/>
                <a:cs typeface="Arial" panose="020B0604020202020204" pitchFamily="34" charset="0"/>
              </a:rPr>
              <a:t>ihaleler</a:t>
            </a:r>
          </a:p>
          <a:p>
            <a:pPr>
              <a:lnSpc>
                <a:spcPct val="120000"/>
              </a:lnSpc>
              <a:spcAft>
                <a:spcPts val="1200"/>
              </a:spcAft>
            </a:pPr>
            <a:r>
              <a:rPr lang="tr-TR" sz="9600" dirty="0" smtClean="0">
                <a:latin typeface="Arial" panose="020B0604020202020204" pitchFamily="34" charset="0"/>
                <a:cs typeface="Arial" panose="020B0604020202020204" pitchFamily="34" charset="0"/>
              </a:rPr>
              <a:t>Yerli Malı Belgesi </a:t>
            </a:r>
          </a:p>
          <a:p>
            <a:pPr>
              <a:lnSpc>
                <a:spcPct val="120000"/>
              </a:lnSpc>
              <a:spcAft>
                <a:spcPts val="1200"/>
              </a:spcAft>
            </a:pPr>
            <a:r>
              <a:rPr lang="tr-TR" sz="9600" dirty="0" smtClean="0">
                <a:latin typeface="Arial" panose="020B0604020202020204" pitchFamily="34" charset="0"/>
                <a:cs typeface="Arial" panose="020B0604020202020204" pitchFamily="34" charset="0"/>
              </a:rPr>
              <a:t>Ülkenin </a:t>
            </a:r>
            <a:r>
              <a:rPr lang="tr-TR" sz="9600" dirty="0">
                <a:latin typeface="Arial" panose="020B0604020202020204" pitchFamily="34" charset="0"/>
                <a:cs typeface="Arial" panose="020B0604020202020204" pitchFamily="34" charset="0"/>
              </a:rPr>
              <a:t>sınai üretim gücünü tespit etmek </a:t>
            </a:r>
          </a:p>
          <a:p>
            <a:pPr>
              <a:lnSpc>
                <a:spcPct val="120000"/>
              </a:lnSpc>
              <a:spcAft>
                <a:spcPts val="1200"/>
              </a:spcAft>
            </a:pPr>
            <a:r>
              <a:rPr lang="tr-TR" sz="9600" dirty="0">
                <a:latin typeface="Arial" panose="020B0604020202020204" pitchFamily="34" charset="0"/>
                <a:cs typeface="Arial" panose="020B0604020202020204" pitchFamily="34" charset="0"/>
              </a:rPr>
              <a:t>Ekonomik ve stratejik plan ve </a:t>
            </a:r>
            <a:r>
              <a:rPr lang="tr-TR" sz="9600" dirty="0" smtClean="0">
                <a:latin typeface="Arial" panose="020B0604020202020204" pitchFamily="34" charset="0"/>
                <a:cs typeface="Arial" panose="020B0604020202020204" pitchFamily="34" charset="0"/>
              </a:rPr>
              <a:t>programlar</a:t>
            </a:r>
          </a:p>
          <a:p>
            <a:pPr>
              <a:lnSpc>
                <a:spcPct val="120000"/>
              </a:lnSpc>
              <a:spcAft>
                <a:spcPts val="1200"/>
              </a:spcAft>
            </a:pPr>
            <a:r>
              <a:rPr lang="tr-TR" sz="9600" dirty="0" smtClean="0">
                <a:latin typeface="Arial" panose="020B0604020202020204" pitchFamily="34" charset="0"/>
                <a:cs typeface="Arial" panose="020B0604020202020204" pitchFamily="34" charset="0"/>
              </a:rPr>
              <a:t>Sanayi </a:t>
            </a:r>
            <a:r>
              <a:rPr lang="tr-TR" sz="9600" dirty="0" err="1" smtClean="0">
                <a:latin typeface="Arial" panose="020B0604020202020204" pitchFamily="34" charset="0"/>
                <a:cs typeface="Arial" panose="020B0604020202020204" pitchFamily="34" charset="0"/>
              </a:rPr>
              <a:t>Veritabanının</a:t>
            </a:r>
            <a:r>
              <a:rPr lang="tr-TR" sz="9600" dirty="0" smtClean="0">
                <a:latin typeface="Arial" panose="020B0604020202020204" pitchFamily="34" charset="0"/>
                <a:cs typeface="Arial" panose="020B0604020202020204" pitchFamily="34" charset="0"/>
              </a:rPr>
              <a:t> oluşturulması </a:t>
            </a:r>
          </a:p>
          <a:p>
            <a:pPr>
              <a:lnSpc>
                <a:spcPct val="150000"/>
              </a:lnSpc>
              <a:spcAft>
                <a:spcPts val="1200"/>
              </a:spcAft>
            </a:pPr>
            <a:endParaRPr lang="tr-TR" sz="9600" dirty="0">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solidFill>
                  <a:prstClr val="black"/>
                </a:solidFill>
              </a:rPr>
              <a:pPr/>
              <a:t>12</a:t>
            </a:fld>
            <a:endParaRPr lang="tr-TR" dirty="0">
              <a:solidFill>
                <a:prstClr val="black"/>
              </a:solidFill>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rgbClr val="1F497D"/>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rgbClr val="1F497D"/>
                </a:solidFill>
              </a:rPr>
              <a:t>Sanayi Müdürlüğü</a:t>
            </a:r>
            <a:endParaRPr lang="tr-TR" dirty="0">
              <a:solidFill>
                <a:srgbClr val="1F497D"/>
              </a:solidFill>
            </a:endParaRPr>
          </a:p>
        </p:txBody>
      </p:sp>
    </p:spTree>
    <p:extLst>
      <p:ext uri="{BB962C8B-B14F-4D97-AF65-F5344CB8AC3E}">
        <p14:creationId xmlns:p14="http://schemas.microsoft.com/office/powerpoint/2010/main" val="793196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712149"/>
            <a:ext cx="6408712" cy="432048"/>
          </a:xfrm>
        </p:spPr>
        <p:txBody>
          <a:bodyPr>
            <a:normAutofit fontScale="90000"/>
          </a:bodyPr>
          <a:lstStyle/>
          <a:p>
            <a:pPr>
              <a:lnSpc>
                <a:spcPct val="115000"/>
              </a:lnSpc>
              <a:spcAft>
                <a:spcPts val="1000"/>
              </a:spcAft>
            </a:pPr>
            <a:r>
              <a:rPr lang="tr-TR" sz="2400" b="1" dirty="0" smtClean="0">
                <a:latin typeface="Arial" panose="020B0604020202020204" pitchFamily="34" charset="0"/>
                <a:ea typeface="Calibri"/>
                <a:cs typeface="Arial" panose="020B0604020202020204" pitchFamily="34" charset="0"/>
              </a:rPr>
              <a:t/>
            </a:r>
            <a:br>
              <a:rPr lang="tr-TR" sz="2400" b="1" dirty="0" smtClean="0">
                <a:latin typeface="Arial" panose="020B0604020202020204" pitchFamily="34" charset="0"/>
                <a:ea typeface="Calibri"/>
                <a:cs typeface="Arial" panose="020B0604020202020204" pitchFamily="34" charset="0"/>
              </a:rPr>
            </a:br>
            <a:r>
              <a:rPr lang="tr-TR" sz="3100" b="1" dirty="0" smtClean="0">
                <a:latin typeface="Arial" panose="020B0604020202020204" pitchFamily="34" charset="0"/>
                <a:ea typeface="Calibri"/>
                <a:cs typeface="Arial" panose="020B0604020202020204" pitchFamily="34" charset="0"/>
              </a:rPr>
              <a:t>Dokümanlar </a:t>
            </a:r>
            <a:r>
              <a:rPr lang="tr-TR" sz="3100" b="1" dirty="0">
                <a:latin typeface="Arial" panose="020B0604020202020204" pitchFamily="34" charset="0"/>
                <a:ea typeface="Calibri"/>
                <a:cs typeface="Arial" panose="020B0604020202020204" pitchFamily="34" charset="0"/>
              </a:rPr>
              <a:t>N</a:t>
            </a:r>
            <a:r>
              <a:rPr lang="tr-TR" sz="3100" b="1" dirty="0" smtClean="0">
                <a:latin typeface="Arial" panose="020B0604020202020204" pitchFamily="34" charset="0"/>
                <a:ea typeface="Calibri"/>
                <a:cs typeface="Arial" panose="020B0604020202020204" pitchFamily="34" charset="0"/>
              </a:rPr>
              <a:t>elerdir</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23528" y="1332836"/>
            <a:ext cx="8640960" cy="5023513"/>
          </a:xfrm>
        </p:spPr>
        <p:txBody>
          <a:bodyPr>
            <a:noAutofit/>
          </a:bodyPr>
          <a:lstStyle/>
          <a:p>
            <a:pPr>
              <a:lnSpc>
                <a:spcPct val="170000"/>
              </a:lnSpc>
              <a:spcBef>
                <a:spcPts val="0"/>
              </a:spcBef>
            </a:pPr>
            <a:r>
              <a:rPr lang="tr-TR" sz="2400" dirty="0" smtClean="0">
                <a:latin typeface="Arial" panose="020B0604020202020204" pitchFamily="34" charset="0"/>
                <a:cs typeface="Arial" panose="020B0604020202020204" pitchFamily="34" charset="0"/>
              </a:rPr>
              <a:t>5174 sayılı TOBB kanunu</a:t>
            </a:r>
          </a:p>
          <a:p>
            <a:pPr>
              <a:lnSpc>
                <a:spcPct val="150000"/>
              </a:lnSpc>
              <a:spcBef>
                <a:spcPts val="0"/>
              </a:spcBef>
            </a:pPr>
            <a:r>
              <a:rPr lang="tr-TR" sz="2400" dirty="0" smtClean="0">
                <a:latin typeface="Arial" panose="020B0604020202020204" pitchFamily="34" charset="0"/>
                <a:cs typeface="Arial" panose="020B0604020202020204" pitchFamily="34" charset="0"/>
              </a:rPr>
              <a:t>Oda Muamelat Yönetmeliği 41. maddesi</a:t>
            </a:r>
          </a:p>
          <a:p>
            <a:pPr>
              <a:spcBef>
                <a:spcPts val="0"/>
              </a:spcBef>
            </a:pPr>
            <a:r>
              <a:rPr lang="tr-TR" sz="2400" dirty="0" smtClean="0">
                <a:latin typeface="Arial" panose="020B0604020202020204" pitchFamily="34" charset="0"/>
                <a:cs typeface="Arial" panose="020B0604020202020204" pitchFamily="34" charset="0"/>
              </a:rPr>
              <a:t>Oda ve Borsalarda Hakem</a:t>
            </a:r>
            <a:r>
              <a:rPr lang="tr-TR" sz="2400" dirty="0">
                <a:latin typeface="Arial" panose="020B0604020202020204" pitchFamily="34" charset="0"/>
                <a:cs typeface="Arial" panose="020B0604020202020204" pitchFamily="34" charset="0"/>
              </a:rPr>
              <a:t>, Bilirkişi ve Eksper Listelerini </a:t>
            </a:r>
            <a:r>
              <a:rPr lang="tr-TR" sz="2400" dirty="0" smtClean="0">
                <a:latin typeface="Arial" panose="020B0604020202020204" pitchFamily="34" charset="0"/>
                <a:cs typeface="Arial" panose="020B0604020202020204" pitchFamily="34" charset="0"/>
              </a:rPr>
              <a:t>Düzenleme </a:t>
            </a:r>
            <a:r>
              <a:rPr lang="tr-TR" sz="2400" dirty="0">
                <a:latin typeface="Arial" panose="020B0604020202020204" pitchFamily="34" charset="0"/>
                <a:cs typeface="Arial" panose="020B0604020202020204" pitchFamily="34" charset="0"/>
              </a:rPr>
              <a:t>Usul ve Esasları Hakkında </a:t>
            </a:r>
            <a:r>
              <a:rPr lang="tr-TR" sz="2400" dirty="0" smtClean="0">
                <a:latin typeface="Arial" panose="020B0604020202020204" pitchFamily="34" charset="0"/>
                <a:cs typeface="Arial" panose="020B0604020202020204" pitchFamily="34" charset="0"/>
              </a:rPr>
              <a:t>Yönetmelik</a:t>
            </a:r>
          </a:p>
          <a:p>
            <a:pPr>
              <a:lnSpc>
                <a:spcPct val="170000"/>
              </a:lnSpc>
              <a:spcBef>
                <a:spcPts val="0"/>
              </a:spcBef>
            </a:pPr>
            <a:r>
              <a:rPr lang="tr-TR" sz="2400" dirty="0" smtClean="0">
                <a:latin typeface="Arial" panose="020B0604020202020204" pitchFamily="34" charset="0"/>
                <a:cs typeface="Arial" panose="020B0604020202020204" pitchFamily="34" charset="0"/>
              </a:rPr>
              <a:t>Kapasite </a:t>
            </a:r>
            <a:r>
              <a:rPr lang="tr-TR" sz="2400" dirty="0">
                <a:latin typeface="Arial" panose="020B0604020202020204" pitchFamily="34" charset="0"/>
                <a:cs typeface="Arial" panose="020B0604020202020204" pitchFamily="34" charset="0"/>
              </a:rPr>
              <a:t>Esasları </a:t>
            </a:r>
          </a:p>
          <a:p>
            <a:pPr marL="0" indent="0">
              <a:spcBef>
                <a:spcPts val="0"/>
              </a:spcBef>
              <a:buNone/>
            </a:pPr>
            <a:r>
              <a:rPr lang="tr-TR" sz="2400" dirty="0" smtClean="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1</a:t>
            </a:r>
            <a:r>
              <a:rPr lang="tr-TR" sz="2400" dirty="0" smtClean="0">
                <a:latin typeface="Arial" panose="020B0604020202020204" pitchFamily="34" charset="0"/>
                <a:cs typeface="Arial" panose="020B0604020202020204" pitchFamily="34" charset="0"/>
              </a:rPr>
              <a:t>) Kapasite </a:t>
            </a:r>
            <a:r>
              <a:rPr lang="tr-TR" sz="2400" dirty="0">
                <a:latin typeface="Arial" panose="020B0604020202020204" pitchFamily="34" charset="0"/>
                <a:cs typeface="Arial" panose="020B0604020202020204" pitchFamily="34" charset="0"/>
              </a:rPr>
              <a:t>Raporlarının Düzenlenmesi Usül ve Esasları</a:t>
            </a:r>
          </a:p>
          <a:p>
            <a:pPr marL="0" indent="0">
              <a:spcBef>
                <a:spcPts val="0"/>
              </a:spcBef>
              <a:buNone/>
            </a:pPr>
            <a:r>
              <a:rPr lang="tr-TR" sz="2400" dirty="0" smtClean="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2</a:t>
            </a:r>
            <a:r>
              <a:rPr lang="tr-TR" sz="2400" dirty="0" smtClean="0">
                <a:latin typeface="Arial" panose="020B0604020202020204" pitchFamily="34" charset="0"/>
                <a:cs typeface="Arial" panose="020B0604020202020204" pitchFamily="34" charset="0"/>
              </a:rPr>
              <a:t>) 8 </a:t>
            </a:r>
            <a:r>
              <a:rPr lang="tr-TR" sz="2400" dirty="0">
                <a:latin typeface="Arial" panose="020B0604020202020204" pitchFamily="34" charset="0"/>
                <a:cs typeface="Arial" panose="020B0604020202020204" pitchFamily="34" charset="0"/>
              </a:rPr>
              <a:t>ana sektörde </a:t>
            </a:r>
            <a:r>
              <a:rPr lang="tr-TR" sz="2400" dirty="0" smtClean="0">
                <a:latin typeface="Arial" panose="020B0604020202020204" pitchFamily="34" charset="0"/>
                <a:cs typeface="Arial" panose="020B0604020202020204" pitchFamily="34" charset="0"/>
              </a:rPr>
              <a:t>164 </a:t>
            </a:r>
            <a:r>
              <a:rPr lang="tr-TR" sz="2400" dirty="0">
                <a:latin typeface="Arial" panose="020B0604020202020204" pitchFamily="34" charset="0"/>
                <a:cs typeface="Arial" panose="020B0604020202020204" pitchFamily="34" charset="0"/>
              </a:rPr>
              <a:t>üretim konusunda kapasite </a:t>
            </a:r>
            <a:r>
              <a:rPr lang="tr-TR" sz="2400" dirty="0" smtClean="0">
                <a:latin typeface="Arial" panose="020B0604020202020204" pitchFamily="34" charset="0"/>
                <a:cs typeface="Arial" panose="020B0604020202020204" pitchFamily="34" charset="0"/>
              </a:rPr>
              <a:t>kriterleri</a:t>
            </a:r>
          </a:p>
          <a:p>
            <a:pPr>
              <a:lnSpc>
                <a:spcPct val="170000"/>
              </a:lnSpc>
              <a:spcBef>
                <a:spcPts val="0"/>
              </a:spcBef>
            </a:pPr>
            <a:r>
              <a:rPr lang="tr-TR" sz="2400" dirty="0" err="1" smtClean="0">
                <a:latin typeface="Arial" panose="020B0604020202020204" pitchFamily="34" charset="0"/>
                <a:cs typeface="Arial" panose="020B0604020202020204" pitchFamily="34" charset="0"/>
              </a:rPr>
              <a:t>Prodcom</a:t>
            </a:r>
            <a:r>
              <a:rPr lang="tr-TR" sz="2400" dirty="0" smtClean="0">
                <a:latin typeface="Arial" panose="020B0604020202020204" pitchFamily="34" charset="0"/>
                <a:cs typeface="Arial" panose="020B0604020202020204" pitchFamily="34" charset="0"/>
              </a:rPr>
              <a:t> 2010 kodlama sistemi </a:t>
            </a:r>
          </a:p>
          <a:p>
            <a:pPr marL="0" indent="0">
              <a:spcBef>
                <a:spcPts val="0"/>
              </a:spcBef>
              <a:buNone/>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solidFill>
                  <a:prstClr val="black"/>
                </a:solidFill>
              </a:rPr>
              <a:pPr/>
              <a:t>13</a:t>
            </a:fld>
            <a:endParaRPr lang="tr-TR" dirty="0">
              <a:solidFill>
                <a:prstClr val="black"/>
              </a:solidFill>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rgbClr val="1F497D"/>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rgbClr val="1F497D"/>
                </a:solidFill>
              </a:rPr>
              <a:t>Sanayi Müdürlüğü</a:t>
            </a:r>
            <a:endParaRPr lang="tr-TR" dirty="0">
              <a:solidFill>
                <a:srgbClr val="1F497D"/>
              </a:solidFill>
            </a:endParaRPr>
          </a:p>
        </p:txBody>
      </p:sp>
    </p:spTree>
    <p:extLst>
      <p:ext uri="{BB962C8B-B14F-4D97-AF65-F5344CB8AC3E}">
        <p14:creationId xmlns:p14="http://schemas.microsoft.com/office/powerpoint/2010/main" val="1786090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89248" y="932060"/>
            <a:ext cx="7797552" cy="422756"/>
          </a:xfrm>
        </p:spPr>
        <p:txBody>
          <a:bodyPr>
            <a:noAutofit/>
          </a:bodyPr>
          <a:lstStyle/>
          <a:p>
            <a:pPr>
              <a:lnSpc>
                <a:spcPct val="115000"/>
              </a:lnSpc>
              <a:spcAft>
                <a:spcPts val="1000"/>
              </a:spcAft>
            </a:pPr>
            <a:r>
              <a:rPr lang="tr-TR" sz="2800" b="1" dirty="0" smtClean="0">
                <a:solidFill>
                  <a:srgbClr val="1F497D"/>
                </a:solidFill>
                <a:latin typeface="Arial" panose="020B0604020202020204" pitchFamily="34" charset="0"/>
                <a:cs typeface="Arial" panose="020B0604020202020204" pitchFamily="34" charset="0"/>
              </a:rPr>
              <a:t>Eksper Heyeti ve Sorumlulukları-1</a:t>
            </a:r>
            <a:endParaRPr lang="tr-TR" sz="28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55576" y="1467941"/>
            <a:ext cx="7992888" cy="5489451"/>
          </a:xfrm>
        </p:spPr>
        <p:txBody>
          <a:bodyPr>
            <a:normAutofit fontScale="25000" lnSpcReduction="20000"/>
          </a:bodyPr>
          <a:lstStyle/>
          <a:p>
            <a:pPr lvl="0">
              <a:lnSpc>
                <a:spcPct val="120000"/>
              </a:lnSpc>
              <a:spcBef>
                <a:spcPts val="0"/>
              </a:spcBef>
            </a:pPr>
            <a:r>
              <a:rPr lang="tr-TR" sz="9600" dirty="0" smtClean="0">
                <a:solidFill>
                  <a:srgbClr val="FF0000"/>
                </a:solidFill>
                <a:latin typeface="Arial" panose="020B0604020202020204" pitchFamily="34" charset="0"/>
                <a:cs typeface="Arial" panose="020B0604020202020204" pitchFamily="34" charset="0"/>
              </a:rPr>
              <a:t>Kapasite eksperi</a:t>
            </a:r>
            <a:r>
              <a:rPr lang="tr-TR" sz="9600" dirty="0" smtClean="0">
                <a:solidFill>
                  <a:prstClr val="black"/>
                </a:solidFill>
                <a:latin typeface="Arial" panose="020B0604020202020204" pitchFamily="34" charset="0"/>
                <a:cs typeface="Arial" panose="020B0604020202020204" pitchFamily="34" charset="0"/>
              </a:rPr>
              <a:t>; </a:t>
            </a:r>
            <a:r>
              <a:rPr lang="tr-TR" sz="9600" dirty="0" smtClean="0">
                <a:latin typeface="Arial" panose="020B0604020202020204" pitchFamily="34" charset="0"/>
                <a:ea typeface="Times New Roman"/>
                <a:cs typeface="Arial" panose="020B0604020202020204" pitchFamily="34" charset="0"/>
              </a:rPr>
              <a:t>Kapasite </a:t>
            </a:r>
            <a:r>
              <a:rPr lang="tr-TR" sz="9600" dirty="0">
                <a:latin typeface="Arial" panose="020B0604020202020204" pitchFamily="34" charset="0"/>
                <a:ea typeface="Times New Roman"/>
                <a:cs typeface="Arial" panose="020B0604020202020204" pitchFamily="34" charset="0"/>
              </a:rPr>
              <a:t>Raporunu düzenlemeye </a:t>
            </a:r>
            <a:r>
              <a:rPr lang="tr-TR" sz="9600" dirty="0" smtClean="0">
                <a:latin typeface="Arial" panose="020B0604020202020204" pitchFamily="34" charset="0"/>
                <a:ea typeface="Times New Roman"/>
                <a:cs typeface="Arial" panose="020B0604020202020204" pitchFamily="34" charset="0"/>
              </a:rPr>
              <a:t>yetkili </a:t>
            </a:r>
            <a:r>
              <a:rPr lang="tr-TR" sz="9600" dirty="0" smtClean="0">
                <a:solidFill>
                  <a:srgbClr val="FF0000"/>
                </a:solidFill>
                <a:latin typeface="Arial" panose="020B0604020202020204" pitchFamily="34" charset="0"/>
                <a:ea typeface="Times New Roman"/>
                <a:cs typeface="Arial" panose="020B0604020202020204" pitchFamily="34" charset="0"/>
              </a:rPr>
              <a:t>Birlikten sertifika almış  mühendis</a:t>
            </a:r>
          </a:p>
          <a:p>
            <a:pPr marL="0" lvl="0" indent="0">
              <a:lnSpc>
                <a:spcPct val="120000"/>
              </a:lnSpc>
              <a:spcBef>
                <a:spcPts val="0"/>
              </a:spcBef>
              <a:buNone/>
            </a:pPr>
            <a:endParaRPr lang="tr-TR" sz="9600" dirty="0" smtClean="0">
              <a:solidFill>
                <a:srgbClr val="FF0000"/>
              </a:solidFill>
              <a:latin typeface="Arial" panose="020B0604020202020204" pitchFamily="34" charset="0"/>
              <a:ea typeface="Times New Roman"/>
              <a:cs typeface="Arial" panose="020B0604020202020204" pitchFamily="34" charset="0"/>
            </a:endParaRPr>
          </a:p>
          <a:p>
            <a:pPr lvl="0">
              <a:lnSpc>
                <a:spcPct val="120000"/>
              </a:lnSpc>
              <a:spcBef>
                <a:spcPts val="0"/>
              </a:spcBef>
            </a:pPr>
            <a:r>
              <a:rPr lang="tr-TR" sz="9600" dirty="0" smtClean="0">
                <a:solidFill>
                  <a:srgbClr val="FF0000"/>
                </a:solidFill>
                <a:latin typeface="Arial" panose="020B0604020202020204" pitchFamily="34" charset="0"/>
                <a:ea typeface="Times New Roman"/>
                <a:cs typeface="Arial" panose="020B0604020202020204" pitchFamily="34" charset="0"/>
              </a:rPr>
              <a:t>Raportör</a:t>
            </a:r>
            <a:r>
              <a:rPr lang="tr-TR" sz="9600" dirty="0" smtClean="0">
                <a:latin typeface="Arial" panose="020B0604020202020204" pitchFamily="34" charset="0"/>
                <a:ea typeface="Times New Roman"/>
                <a:cs typeface="Arial" panose="020B0604020202020204" pitchFamily="34" charset="0"/>
              </a:rPr>
              <a:t>; Kapasite </a:t>
            </a:r>
            <a:r>
              <a:rPr lang="tr-TR" sz="9600" dirty="0">
                <a:latin typeface="Arial" panose="020B0604020202020204" pitchFamily="34" charset="0"/>
                <a:ea typeface="Times New Roman"/>
                <a:cs typeface="Arial" panose="020B0604020202020204" pitchFamily="34" charset="0"/>
              </a:rPr>
              <a:t>raporunun düzenlenmesi ile ilgili belgelerin hazırlanması ve kayıtlarının tutulmasından sorumlu oda </a:t>
            </a:r>
            <a:r>
              <a:rPr lang="tr-TR" sz="9600" dirty="0" smtClean="0">
                <a:latin typeface="Arial" panose="020B0604020202020204" pitchFamily="34" charset="0"/>
                <a:ea typeface="Times New Roman"/>
                <a:cs typeface="Arial" panose="020B0604020202020204" pitchFamily="34" charset="0"/>
              </a:rPr>
              <a:t>personelidir</a:t>
            </a:r>
            <a:endParaRPr lang="tr-TR" sz="9600" dirty="0" smtClean="0">
              <a:solidFill>
                <a:prstClr val="black"/>
              </a:solidFill>
              <a:latin typeface="Arial" panose="020B0604020202020204" pitchFamily="34" charset="0"/>
              <a:cs typeface="Arial" panose="020B0604020202020204" pitchFamily="34" charset="0"/>
            </a:endParaRPr>
          </a:p>
          <a:p>
            <a:pPr>
              <a:lnSpc>
                <a:spcPct val="150000"/>
              </a:lnSpc>
              <a:spcBef>
                <a:spcPts val="600"/>
              </a:spcBef>
            </a:pPr>
            <a:r>
              <a:rPr lang="tr-TR" sz="9600" dirty="0" smtClean="0">
                <a:solidFill>
                  <a:srgbClr val="FF0000"/>
                </a:solidFill>
                <a:latin typeface="Arial" panose="020B0604020202020204" pitchFamily="34" charset="0"/>
                <a:cs typeface="Arial" panose="020B0604020202020204" pitchFamily="34" charset="0"/>
              </a:rPr>
              <a:t>Eksper </a:t>
            </a:r>
            <a:r>
              <a:rPr lang="tr-TR" sz="9600" dirty="0">
                <a:solidFill>
                  <a:srgbClr val="FF0000"/>
                </a:solidFill>
                <a:latin typeface="Arial" panose="020B0604020202020204" pitchFamily="34" charset="0"/>
                <a:cs typeface="Arial" panose="020B0604020202020204" pitchFamily="34" charset="0"/>
              </a:rPr>
              <a:t>heyeti  en az iki kişiden </a:t>
            </a:r>
            <a:r>
              <a:rPr lang="tr-TR" sz="9600" dirty="0">
                <a:solidFill>
                  <a:prstClr val="black"/>
                </a:solidFill>
                <a:latin typeface="Arial" panose="020B0604020202020204" pitchFamily="34" charset="0"/>
                <a:cs typeface="Arial" panose="020B0604020202020204" pitchFamily="34" charset="0"/>
              </a:rPr>
              <a:t>oluşur</a:t>
            </a:r>
          </a:p>
          <a:p>
            <a:pPr lvl="0">
              <a:lnSpc>
                <a:spcPct val="120000"/>
              </a:lnSpc>
              <a:spcBef>
                <a:spcPts val="600"/>
              </a:spcBef>
              <a:spcAft>
                <a:spcPts val="600"/>
              </a:spcAft>
            </a:pPr>
            <a:r>
              <a:rPr lang="tr-TR" sz="9600" dirty="0" smtClean="0">
                <a:solidFill>
                  <a:srgbClr val="FF0000"/>
                </a:solidFill>
                <a:latin typeface="Arial" panose="020B0604020202020204" pitchFamily="34" charset="0"/>
                <a:cs typeface="Arial" panose="020B0604020202020204" pitchFamily="34" charset="0"/>
              </a:rPr>
              <a:t>Eksper sertifikası almış mühendis  </a:t>
            </a:r>
            <a:r>
              <a:rPr lang="tr-TR" sz="9600" dirty="0" smtClean="0">
                <a:solidFill>
                  <a:prstClr val="black"/>
                </a:solidFill>
                <a:latin typeface="Arial" panose="020B0604020202020204" pitchFamily="34" charset="0"/>
                <a:cs typeface="Arial" panose="020B0604020202020204" pitchFamily="34" charset="0"/>
              </a:rPr>
              <a:t>ve odada </a:t>
            </a:r>
            <a:r>
              <a:rPr lang="tr-TR" sz="9600" dirty="0">
                <a:solidFill>
                  <a:prstClr val="black"/>
                </a:solidFill>
                <a:latin typeface="Arial" panose="020B0604020202020204" pitchFamily="34" charset="0"/>
                <a:cs typeface="Arial" panose="020B0604020202020204" pitchFamily="34" charset="0"/>
              </a:rPr>
              <a:t>görevli </a:t>
            </a:r>
            <a:r>
              <a:rPr lang="tr-TR" sz="9600" dirty="0" smtClean="0">
                <a:solidFill>
                  <a:prstClr val="black"/>
                </a:solidFill>
                <a:latin typeface="Arial" panose="020B0604020202020204" pitchFamily="34" charset="0"/>
                <a:cs typeface="Arial" panose="020B0604020202020204" pitchFamily="34" charset="0"/>
              </a:rPr>
              <a:t>raportör  </a:t>
            </a:r>
          </a:p>
          <a:p>
            <a:pPr lvl="0">
              <a:spcBef>
                <a:spcPts val="600"/>
              </a:spcBef>
              <a:spcAft>
                <a:spcPts val="600"/>
              </a:spcAft>
            </a:pPr>
            <a:r>
              <a:rPr lang="tr-TR" sz="9600" dirty="0" smtClean="0">
                <a:solidFill>
                  <a:prstClr val="black"/>
                </a:solidFill>
                <a:latin typeface="Arial" panose="020B0604020202020204" pitchFamily="34" charset="0"/>
                <a:cs typeface="Arial" panose="020B0604020202020204" pitchFamily="34" charset="0"/>
              </a:rPr>
              <a:t>Odalarca meclis </a:t>
            </a:r>
            <a:r>
              <a:rPr lang="tr-TR" sz="9600" dirty="0">
                <a:solidFill>
                  <a:prstClr val="black"/>
                </a:solidFill>
                <a:latin typeface="Arial" panose="020B0604020202020204" pitchFamily="34" charset="0"/>
                <a:cs typeface="Arial" panose="020B0604020202020204" pitchFamily="34" charset="0"/>
              </a:rPr>
              <a:t>kararıyla onaylanan </a:t>
            </a:r>
            <a:r>
              <a:rPr lang="tr-TR" sz="9600" dirty="0" smtClean="0">
                <a:solidFill>
                  <a:prstClr val="black"/>
                </a:solidFill>
                <a:latin typeface="Arial" panose="020B0604020202020204" pitchFamily="34" charset="0"/>
                <a:cs typeface="Arial" panose="020B0604020202020204" pitchFamily="34" charset="0"/>
              </a:rPr>
              <a:t>mühendisler sertifika aldıklarında  eksperlik yapabilir</a:t>
            </a:r>
            <a:endParaRPr lang="tr-TR" sz="9600" dirty="0">
              <a:solidFill>
                <a:prstClr val="black"/>
              </a:solidFill>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14</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2593198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913998"/>
            <a:ext cx="7776864" cy="3963274"/>
          </a:xfrm>
        </p:spPr>
        <p:txBody>
          <a:bodyPr>
            <a:noAutofit/>
          </a:bodyPr>
          <a:lstStyle/>
          <a:p>
            <a:pPr lvl="0">
              <a:spcBef>
                <a:spcPts val="0"/>
              </a:spcBef>
            </a:pPr>
            <a:r>
              <a:rPr lang="tr-TR" sz="2400" dirty="0">
                <a:solidFill>
                  <a:prstClr val="black"/>
                </a:solidFill>
                <a:latin typeface="Arial" panose="020B0604020202020204" pitchFamily="34" charset="0"/>
                <a:cs typeface="Arial" panose="020B0604020202020204" pitchFamily="34" charset="0"/>
              </a:rPr>
              <a:t>Firmalardan istenecek belgelerin temin edilmesinden ve suretlerinin odada saklanmasından </a:t>
            </a:r>
            <a:r>
              <a:rPr lang="tr-TR" sz="2400" dirty="0">
                <a:solidFill>
                  <a:srgbClr val="FF0000"/>
                </a:solidFill>
                <a:latin typeface="Arial" panose="020B0604020202020204" pitchFamily="34" charset="0"/>
                <a:cs typeface="Arial" panose="020B0604020202020204" pitchFamily="34" charset="0"/>
              </a:rPr>
              <a:t>raportör </a:t>
            </a:r>
            <a:r>
              <a:rPr lang="tr-TR" sz="2400" dirty="0" smtClean="0">
                <a:solidFill>
                  <a:srgbClr val="FF0000"/>
                </a:solidFill>
                <a:latin typeface="Arial" panose="020B0604020202020204" pitchFamily="34" charset="0"/>
                <a:cs typeface="Arial" panose="020B0604020202020204" pitchFamily="34" charset="0"/>
              </a:rPr>
              <a:t>sorumludur</a:t>
            </a:r>
          </a:p>
          <a:p>
            <a:pPr marL="0" lvl="0" indent="0">
              <a:spcBef>
                <a:spcPts val="0"/>
              </a:spcBef>
              <a:buNone/>
            </a:pPr>
            <a:endParaRPr lang="tr-TR" sz="2400" dirty="0">
              <a:solidFill>
                <a:srgbClr val="FF0000"/>
              </a:solidFill>
              <a:latin typeface="Arial" panose="020B0604020202020204" pitchFamily="34" charset="0"/>
              <a:cs typeface="Arial" panose="020B0604020202020204" pitchFamily="34" charset="0"/>
            </a:endParaRPr>
          </a:p>
          <a:p>
            <a:pPr lvl="0">
              <a:spcBef>
                <a:spcPts val="0"/>
              </a:spcBef>
            </a:pPr>
            <a:r>
              <a:rPr lang="tr-TR" sz="2400" dirty="0">
                <a:solidFill>
                  <a:prstClr val="black"/>
                </a:solidFill>
                <a:latin typeface="Arial" panose="020B0604020202020204" pitchFamily="34" charset="0"/>
                <a:cs typeface="Arial" panose="020B0604020202020204" pitchFamily="34" charset="0"/>
              </a:rPr>
              <a:t>Kapasite esaslarına ve kriterlere uygun olarak hazırlanmasından </a:t>
            </a:r>
            <a:r>
              <a:rPr lang="tr-TR" sz="2400" dirty="0">
                <a:solidFill>
                  <a:srgbClr val="FF0000"/>
                </a:solidFill>
                <a:latin typeface="Arial" panose="020B0604020202020204" pitchFamily="34" charset="0"/>
                <a:cs typeface="Arial" panose="020B0604020202020204" pitchFamily="34" charset="0"/>
              </a:rPr>
              <a:t>kapasite eksperi </a:t>
            </a:r>
            <a:r>
              <a:rPr lang="tr-TR" sz="2400" dirty="0" smtClean="0">
                <a:solidFill>
                  <a:srgbClr val="FF0000"/>
                </a:solidFill>
                <a:latin typeface="Arial" panose="020B0604020202020204" pitchFamily="34" charset="0"/>
                <a:cs typeface="Arial" panose="020B0604020202020204" pitchFamily="34" charset="0"/>
              </a:rPr>
              <a:t>sorumludur</a:t>
            </a:r>
          </a:p>
          <a:p>
            <a:pPr marL="0" lvl="0" indent="0">
              <a:spcBef>
                <a:spcPts val="0"/>
              </a:spcBef>
              <a:buNone/>
            </a:pPr>
            <a:endParaRPr lang="tr-TR" sz="2400" dirty="0">
              <a:solidFill>
                <a:srgbClr val="FF0000"/>
              </a:solidFill>
              <a:latin typeface="Arial" panose="020B0604020202020204" pitchFamily="34" charset="0"/>
              <a:cs typeface="Arial" panose="020B0604020202020204" pitchFamily="34" charset="0"/>
            </a:endParaRPr>
          </a:p>
          <a:p>
            <a:pPr lvl="0">
              <a:spcBef>
                <a:spcPts val="0"/>
              </a:spcBef>
            </a:pPr>
            <a:r>
              <a:rPr lang="tr-TR" sz="2400" dirty="0">
                <a:solidFill>
                  <a:prstClr val="black"/>
                </a:solidFill>
                <a:latin typeface="Arial" panose="020B0604020202020204" pitchFamily="34" charset="0"/>
                <a:cs typeface="Arial" panose="020B0604020202020204" pitchFamily="34" charset="0"/>
              </a:rPr>
              <a:t>İşlemlerin mevzuata uygun olarak yürütülmesinin ise oda adına raporu </a:t>
            </a:r>
            <a:r>
              <a:rPr lang="tr-TR" sz="2400" dirty="0">
                <a:solidFill>
                  <a:srgbClr val="FF0000"/>
                </a:solidFill>
                <a:latin typeface="Arial" panose="020B0604020202020204" pitchFamily="34" charset="0"/>
                <a:cs typeface="Arial" panose="020B0604020202020204" pitchFamily="34" charset="0"/>
              </a:rPr>
              <a:t>onaylayanlar </a:t>
            </a:r>
            <a:r>
              <a:rPr lang="tr-TR" sz="2400" dirty="0" smtClean="0">
                <a:solidFill>
                  <a:srgbClr val="FF0000"/>
                </a:solidFill>
                <a:latin typeface="Arial" panose="020B0604020202020204" pitchFamily="34" charset="0"/>
                <a:cs typeface="Arial" panose="020B0604020202020204" pitchFamily="34" charset="0"/>
              </a:rPr>
              <a:t>sorumludur</a:t>
            </a:r>
          </a:p>
          <a:p>
            <a:pPr lvl="0">
              <a:spcBef>
                <a:spcPts val="0"/>
              </a:spcBef>
            </a:pPr>
            <a:endParaRPr lang="tr-TR" sz="2400" dirty="0">
              <a:solidFill>
                <a:srgbClr val="FF0000"/>
              </a:solidFill>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6804248" y="6356350"/>
            <a:ext cx="1882552" cy="365125"/>
          </a:xfrm>
        </p:spPr>
        <p:txBody>
          <a:bodyPr/>
          <a:lstStyle/>
          <a:p>
            <a:r>
              <a:rPr lang="tr-TR" dirty="0" smtClean="0"/>
              <a:t>                                                </a:t>
            </a:r>
            <a:endParaRPr lang="tr-TR" dirty="0"/>
          </a:p>
        </p:txBody>
      </p:sp>
      <p:sp>
        <p:nvSpPr>
          <p:cNvPr id="5" name="Metin kutusu 4"/>
          <p:cNvSpPr txBox="1"/>
          <p:nvPr/>
        </p:nvSpPr>
        <p:spPr>
          <a:xfrm>
            <a:off x="7776931" y="6228020"/>
            <a:ext cx="1080120" cy="369332"/>
          </a:xfrm>
          <a:prstGeom prst="rect">
            <a:avLst/>
          </a:prstGeom>
          <a:noFill/>
        </p:spPr>
        <p:txBody>
          <a:bodyPr wrap="square" rtlCol="0">
            <a:spAutoFit/>
          </a:bodyPr>
          <a:lstStyle/>
          <a:p>
            <a:r>
              <a:rPr lang="tr-TR" dirty="0" smtClean="0"/>
              <a:t>16</a:t>
            </a:r>
            <a:endParaRPr lang="tr-TR" dirty="0"/>
          </a:p>
        </p:txBody>
      </p:sp>
      <p:sp>
        <p:nvSpPr>
          <p:cNvPr id="6" name="Metin kutusu 5"/>
          <p:cNvSpPr txBox="1"/>
          <p:nvPr/>
        </p:nvSpPr>
        <p:spPr>
          <a:xfrm>
            <a:off x="4860032" y="116632"/>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10" name="Dikdörtgen 9"/>
          <p:cNvSpPr/>
          <p:nvPr/>
        </p:nvSpPr>
        <p:spPr>
          <a:xfrm>
            <a:off x="899592" y="1098537"/>
            <a:ext cx="6877339" cy="523220"/>
          </a:xfrm>
          <a:prstGeom prst="rect">
            <a:avLst/>
          </a:prstGeom>
        </p:spPr>
        <p:txBody>
          <a:bodyPr wrap="square">
            <a:spAutoFit/>
          </a:bodyPr>
          <a:lstStyle/>
          <a:p>
            <a:r>
              <a:rPr lang="tr-TR" sz="2800" b="1" dirty="0">
                <a:solidFill>
                  <a:srgbClr val="1F497D"/>
                </a:solidFill>
                <a:latin typeface="Arial" panose="020B0604020202020204" pitchFamily="34" charset="0"/>
                <a:cs typeface="Arial" panose="020B0604020202020204" pitchFamily="34" charset="0"/>
              </a:rPr>
              <a:t>Eksper Heyeti ve </a:t>
            </a:r>
            <a:r>
              <a:rPr lang="tr-TR" sz="2800" b="1" dirty="0" smtClean="0">
                <a:solidFill>
                  <a:srgbClr val="1F497D"/>
                </a:solidFill>
                <a:latin typeface="Arial" panose="020B0604020202020204" pitchFamily="34" charset="0"/>
                <a:cs typeface="Arial" panose="020B0604020202020204" pitchFamily="34" charset="0"/>
              </a:rPr>
              <a:t>Sorumlulukları-2</a:t>
            </a:r>
            <a:endParaRPr lang="tr-TR" dirty="0"/>
          </a:p>
        </p:txBody>
      </p:sp>
    </p:spTree>
    <p:extLst>
      <p:ext uri="{BB962C8B-B14F-4D97-AF65-F5344CB8AC3E}">
        <p14:creationId xmlns:p14="http://schemas.microsoft.com/office/powerpoint/2010/main" val="3373251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1212438"/>
            <a:ext cx="7869560" cy="576064"/>
          </a:xfrm>
        </p:spPr>
        <p:txBody>
          <a:bodyPr>
            <a:normAutofit/>
          </a:bodyPr>
          <a:lstStyle/>
          <a:p>
            <a:r>
              <a:rPr lang="tr-TR" sz="2800" b="1" dirty="0">
                <a:latin typeface="Arial" panose="020B0604020202020204" pitchFamily="34" charset="0"/>
                <a:cs typeface="Arial" panose="020B0604020202020204" pitchFamily="34" charset="0"/>
              </a:rPr>
              <a:t>Eksper </a:t>
            </a:r>
            <a:r>
              <a:rPr lang="tr-TR" sz="2800" b="1" dirty="0" smtClean="0">
                <a:latin typeface="Arial" panose="020B0604020202020204" pitchFamily="34" charset="0"/>
                <a:cs typeface="Arial" panose="020B0604020202020204" pitchFamily="34" charset="0"/>
              </a:rPr>
              <a:t>Heyeti </a:t>
            </a:r>
            <a:r>
              <a:rPr lang="tr-TR" sz="2800" b="1" dirty="0">
                <a:latin typeface="Arial" panose="020B0604020202020204" pitchFamily="34" charset="0"/>
                <a:cs typeface="Arial" panose="020B0604020202020204" pitchFamily="34" charset="0"/>
              </a:rPr>
              <a:t>ve </a:t>
            </a:r>
            <a:r>
              <a:rPr lang="tr-TR" sz="2800" b="1" dirty="0" smtClean="0">
                <a:latin typeface="Arial" panose="020B0604020202020204" pitchFamily="34" charset="0"/>
                <a:cs typeface="Arial" panose="020B0604020202020204" pitchFamily="34" charset="0"/>
              </a:rPr>
              <a:t>Sorumlulukları-3</a:t>
            </a:r>
            <a:endParaRPr lang="tr-TR" sz="28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2068022"/>
            <a:ext cx="7992888" cy="3433524"/>
          </a:xfrm>
        </p:spPr>
        <p:txBody>
          <a:bodyPr>
            <a:normAutofit/>
          </a:bodyPr>
          <a:lstStyle/>
          <a:p>
            <a:pPr lvl="0">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Eksperler işyerine giderek yerinde ekspertiz yapmak zorundadır </a:t>
            </a:r>
          </a:p>
          <a:p>
            <a:pPr lvl="0">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Dış eksperlerde raportör ekspertize katılmak </a:t>
            </a:r>
            <a:r>
              <a:rPr lang="tr-TR" sz="2400" dirty="0" smtClean="0">
                <a:solidFill>
                  <a:prstClr val="black"/>
                </a:solidFill>
                <a:latin typeface="Arial" panose="020B0604020202020204" pitchFamily="34" charset="0"/>
                <a:cs typeface="Arial" panose="020B0604020202020204" pitchFamily="34" charset="0"/>
              </a:rPr>
              <a:t>zorundadır</a:t>
            </a:r>
          </a:p>
          <a:p>
            <a:pPr lvl="0">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Firmalarda çalışan mühendisler, kendi çalıştıkları firmalar için eksper olarak görev </a:t>
            </a:r>
            <a:r>
              <a:rPr lang="tr-TR" sz="2400" dirty="0" smtClean="0">
                <a:solidFill>
                  <a:prstClr val="black"/>
                </a:solidFill>
                <a:latin typeface="Arial" panose="020B0604020202020204" pitchFamily="34" charset="0"/>
                <a:cs typeface="Arial" panose="020B0604020202020204" pitchFamily="34" charset="0"/>
              </a:rPr>
              <a:t>yapamazlar</a:t>
            </a:r>
          </a:p>
          <a:p>
            <a:pPr marL="0" lvl="0" indent="0">
              <a:spcBef>
                <a:spcPts val="600"/>
              </a:spcBef>
              <a:spcAft>
                <a:spcPts val="600"/>
              </a:spcAft>
              <a:buNone/>
            </a:pPr>
            <a:endParaRPr lang="tr-TR" sz="2400" dirty="0">
              <a:solidFill>
                <a:prstClr val="black"/>
              </a:solidFill>
              <a:latin typeface="Arial" panose="020B0604020202020204" pitchFamily="34" charset="0"/>
              <a:cs typeface="Arial" panose="020B0604020202020204" pitchFamily="34" charset="0"/>
            </a:endParaRPr>
          </a:p>
          <a:p>
            <a:pPr marL="0" indent="0">
              <a:lnSpc>
                <a:spcPct val="170000"/>
              </a:lnSpc>
              <a:spcBef>
                <a:spcPts val="600"/>
              </a:spcBef>
              <a:spcAft>
                <a:spcPts val="600"/>
              </a:spcAft>
              <a:buNone/>
            </a:pPr>
            <a:endParaRPr lang="tr-TR" sz="9600" dirty="0" smtClean="0">
              <a:latin typeface="Arial" panose="020B0604020202020204" pitchFamily="34" charset="0"/>
              <a:cs typeface="Arial" panose="020B0604020202020204" pitchFamily="34" charset="0"/>
            </a:endParaRPr>
          </a:p>
          <a:p>
            <a:endParaRPr lang="tr-TR" sz="12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6804248" y="6356350"/>
            <a:ext cx="1882552" cy="365125"/>
          </a:xfrm>
        </p:spPr>
        <p:txBody>
          <a:bodyPr/>
          <a:lstStyle/>
          <a:p>
            <a:r>
              <a:rPr lang="tr-TR" dirty="0" smtClean="0"/>
              <a:t>                                                </a:t>
            </a:r>
            <a:endParaRPr lang="tr-TR" dirty="0"/>
          </a:p>
        </p:txBody>
      </p:sp>
      <p:sp>
        <p:nvSpPr>
          <p:cNvPr id="5" name="Metin kutusu 4"/>
          <p:cNvSpPr txBox="1"/>
          <p:nvPr/>
        </p:nvSpPr>
        <p:spPr>
          <a:xfrm>
            <a:off x="7776931" y="6228020"/>
            <a:ext cx="1080120" cy="369332"/>
          </a:xfrm>
          <a:prstGeom prst="rect">
            <a:avLst/>
          </a:prstGeom>
          <a:noFill/>
        </p:spPr>
        <p:txBody>
          <a:bodyPr wrap="square" rtlCol="0">
            <a:spAutoFit/>
          </a:bodyPr>
          <a:lstStyle/>
          <a:p>
            <a:r>
              <a:rPr lang="tr-TR" dirty="0" smtClean="0"/>
              <a:t>17</a:t>
            </a:r>
            <a:endParaRPr lang="tr-TR" dirty="0"/>
          </a:p>
        </p:txBody>
      </p:sp>
      <p:sp>
        <p:nvSpPr>
          <p:cNvPr id="6" name="Metin kutusu 5"/>
          <p:cNvSpPr txBox="1"/>
          <p:nvPr/>
        </p:nvSpPr>
        <p:spPr>
          <a:xfrm>
            <a:off x="4860032" y="116632"/>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2576238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08612" y="784597"/>
            <a:ext cx="8229600" cy="576064"/>
          </a:xfrm>
        </p:spPr>
        <p:txBody>
          <a:bodyPr>
            <a:normAutofit/>
          </a:bodyPr>
          <a:lstStyle/>
          <a:p>
            <a:r>
              <a:rPr lang="tr-TR" sz="2800" b="1" dirty="0">
                <a:latin typeface="Arial" panose="020B0604020202020204" pitchFamily="34" charset="0"/>
                <a:cs typeface="Arial" panose="020B0604020202020204" pitchFamily="34" charset="0"/>
              </a:rPr>
              <a:t>Eksper </a:t>
            </a:r>
            <a:r>
              <a:rPr lang="tr-TR" sz="2800" b="1" dirty="0" smtClean="0">
                <a:latin typeface="Arial" panose="020B0604020202020204" pitchFamily="34" charset="0"/>
                <a:cs typeface="Arial" panose="020B0604020202020204" pitchFamily="34" charset="0"/>
              </a:rPr>
              <a:t>Heyeti </a:t>
            </a:r>
            <a:r>
              <a:rPr lang="tr-TR" sz="2800" b="1" dirty="0">
                <a:latin typeface="Arial" panose="020B0604020202020204" pitchFamily="34" charset="0"/>
                <a:cs typeface="Arial" panose="020B0604020202020204" pitchFamily="34" charset="0"/>
              </a:rPr>
              <a:t>ve </a:t>
            </a:r>
            <a:r>
              <a:rPr lang="tr-TR" sz="2800" b="1" dirty="0" smtClean="0">
                <a:latin typeface="Arial" panose="020B0604020202020204" pitchFamily="34" charset="0"/>
                <a:cs typeface="Arial" panose="020B0604020202020204" pitchFamily="34" charset="0"/>
              </a:rPr>
              <a:t>Sorumlulukları-4</a:t>
            </a:r>
            <a:endParaRPr lang="tr-TR" sz="28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08612" y="1488991"/>
            <a:ext cx="7992888" cy="4680520"/>
          </a:xfrm>
        </p:spPr>
        <p:txBody>
          <a:bodyPr>
            <a:normAutofit/>
          </a:bodyPr>
          <a:lstStyle/>
          <a:p>
            <a:pPr lvl="0">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İşyerine gitmeden kapasite raporu düzenleyen eksperler hakkında veya </a:t>
            </a:r>
          </a:p>
          <a:p>
            <a:pPr lvl="0">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Bir usulsüzlüğün tespitinde  </a:t>
            </a:r>
          </a:p>
          <a:p>
            <a:pPr lvl="0">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Oda personeli olması halinde soruşturma açılır</a:t>
            </a:r>
          </a:p>
          <a:p>
            <a:pPr lvl="0">
              <a:spcBef>
                <a:spcPts val="600"/>
              </a:spcBef>
              <a:spcAft>
                <a:spcPts val="600"/>
              </a:spcAft>
            </a:pPr>
            <a:r>
              <a:rPr lang="tr-TR" sz="2400" dirty="0" smtClean="0">
                <a:solidFill>
                  <a:prstClr val="black"/>
                </a:solidFill>
                <a:latin typeface="Arial" panose="020B0604020202020204" pitchFamily="34" charset="0"/>
                <a:cs typeface="Arial" panose="020B0604020202020204" pitchFamily="34" charset="0"/>
              </a:rPr>
              <a:t>Dış </a:t>
            </a:r>
            <a:r>
              <a:rPr lang="tr-TR" sz="2400" dirty="0">
                <a:solidFill>
                  <a:prstClr val="black"/>
                </a:solidFill>
                <a:latin typeface="Arial" panose="020B0604020202020204" pitchFamily="34" charset="0"/>
                <a:cs typeface="Arial" panose="020B0604020202020204" pitchFamily="34" charset="0"/>
              </a:rPr>
              <a:t>eksper ise oda tarafından savcılığa suç duyurusunda bulunulur ve </a:t>
            </a:r>
          </a:p>
          <a:p>
            <a:pPr lvl="0">
              <a:spcBef>
                <a:spcPts val="600"/>
              </a:spcBef>
              <a:spcAft>
                <a:spcPts val="600"/>
              </a:spcAft>
            </a:pPr>
            <a:r>
              <a:rPr lang="tr-TR" sz="2400" dirty="0">
                <a:solidFill>
                  <a:prstClr val="black"/>
                </a:solidFill>
                <a:latin typeface="Arial" panose="020B0604020202020204" pitchFamily="34" charset="0"/>
                <a:cs typeface="Arial" panose="020B0604020202020204" pitchFamily="34" charset="0"/>
              </a:rPr>
              <a:t>Sertifikaları iptal edilir </a:t>
            </a:r>
            <a:endParaRPr lang="tr-TR" sz="2400" dirty="0" smtClean="0">
              <a:solidFill>
                <a:prstClr val="black"/>
              </a:solidFill>
              <a:latin typeface="Arial" panose="020B0604020202020204" pitchFamily="34" charset="0"/>
              <a:cs typeface="Arial" panose="020B0604020202020204" pitchFamily="34" charset="0"/>
            </a:endParaRPr>
          </a:p>
          <a:p>
            <a:pPr lvl="0">
              <a:spcBef>
                <a:spcPts val="600"/>
              </a:spcBef>
              <a:spcAft>
                <a:spcPts val="600"/>
              </a:spcAft>
            </a:pPr>
            <a:r>
              <a:rPr lang="tr-TR" sz="2400" dirty="0" smtClean="0">
                <a:solidFill>
                  <a:prstClr val="black"/>
                </a:solidFill>
                <a:latin typeface="Arial" panose="020B0604020202020204" pitchFamily="34" charset="0"/>
                <a:cs typeface="Arial" panose="020B0604020202020204" pitchFamily="34" charset="0"/>
              </a:rPr>
              <a:t>Birlik denetlemeye </a:t>
            </a:r>
            <a:r>
              <a:rPr lang="tr-TR" sz="2400" dirty="0">
                <a:solidFill>
                  <a:prstClr val="black"/>
                </a:solidFill>
                <a:latin typeface="Arial" panose="020B0604020202020204" pitchFamily="34" charset="0"/>
                <a:cs typeface="Arial" panose="020B0604020202020204" pitchFamily="34" charset="0"/>
              </a:rPr>
              <a:t>ve gerekli tedbirleri almaya  yetkilidir</a:t>
            </a:r>
            <a:endParaRPr lang="tr-TR" sz="2400" dirty="0">
              <a:solidFill>
                <a:prstClr val="black"/>
              </a:solidFill>
              <a:latin typeface="Arial" panose="020B0604020202020204" pitchFamily="34" charset="0"/>
              <a:cs typeface="Arial" panose="020B0604020202020204" pitchFamily="34" charset="0"/>
            </a:endParaRPr>
          </a:p>
          <a:p>
            <a:pPr>
              <a:lnSpc>
                <a:spcPct val="170000"/>
              </a:lnSpc>
              <a:spcBef>
                <a:spcPts val="600"/>
              </a:spcBef>
              <a:spcAft>
                <a:spcPts val="600"/>
              </a:spcAft>
            </a:pPr>
            <a:endParaRPr lang="tr-TR" sz="9600" dirty="0" smtClean="0">
              <a:latin typeface="Arial" panose="020B0604020202020204" pitchFamily="34" charset="0"/>
              <a:cs typeface="Arial" panose="020B0604020202020204" pitchFamily="34" charset="0"/>
            </a:endParaRPr>
          </a:p>
          <a:p>
            <a:endParaRPr lang="tr-TR" sz="12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6804248" y="6356350"/>
            <a:ext cx="1882552" cy="365125"/>
          </a:xfrm>
        </p:spPr>
        <p:txBody>
          <a:bodyPr/>
          <a:lstStyle/>
          <a:p>
            <a:r>
              <a:rPr lang="tr-TR" dirty="0" smtClean="0"/>
              <a:t>                                                </a:t>
            </a:r>
            <a:endParaRPr lang="tr-TR" dirty="0"/>
          </a:p>
        </p:txBody>
      </p:sp>
      <p:sp>
        <p:nvSpPr>
          <p:cNvPr id="5" name="Metin kutusu 4"/>
          <p:cNvSpPr txBox="1"/>
          <p:nvPr/>
        </p:nvSpPr>
        <p:spPr>
          <a:xfrm>
            <a:off x="7776931" y="6228020"/>
            <a:ext cx="1080120" cy="369332"/>
          </a:xfrm>
          <a:prstGeom prst="rect">
            <a:avLst/>
          </a:prstGeom>
          <a:noFill/>
        </p:spPr>
        <p:txBody>
          <a:bodyPr wrap="square" rtlCol="0">
            <a:spAutoFit/>
          </a:bodyPr>
          <a:lstStyle/>
          <a:p>
            <a:r>
              <a:rPr lang="tr-TR" dirty="0" smtClean="0"/>
              <a:t>18</a:t>
            </a:r>
            <a:endParaRPr lang="tr-TR" dirty="0"/>
          </a:p>
        </p:txBody>
      </p:sp>
      <p:sp>
        <p:nvSpPr>
          <p:cNvPr id="6" name="Metin kutusu 5"/>
          <p:cNvSpPr txBox="1"/>
          <p:nvPr/>
        </p:nvSpPr>
        <p:spPr>
          <a:xfrm>
            <a:off x="4860032" y="116632"/>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Tree>
    <p:extLst>
      <p:ext uri="{BB962C8B-B14F-4D97-AF65-F5344CB8AC3E}">
        <p14:creationId xmlns:p14="http://schemas.microsoft.com/office/powerpoint/2010/main" val="1108068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5260" y="801808"/>
            <a:ext cx="6989068" cy="466952"/>
          </a:xfrm>
        </p:spPr>
        <p:txBody>
          <a:bodyPr>
            <a:normAutofit fontScale="90000"/>
          </a:bodyPr>
          <a:lstStyle/>
          <a:p>
            <a:pPr>
              <a:defRPr/>
            </a:pPr>
            <a:r>
              <a:rPr lang="tr-TR" sz="3200" b="1" dirty="0" smtClean="0">
                <a:latin typeface="Arial" panose="020B0604020202020204" pitchFamily="34" charset="0"/>
                <a:cs typeface="Arial" panose="020B0604020202020204" pitchFamily="34" charset="0"/>
              </a:rPr>
              <a:t>Kapasite Raporlarının Düzenlenmesi-1</a:t>
            </a:r>
            <a:endParaRPr lang="en-US" sz="32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11560" y="1340768"/>
            <a:ext cx="8075240" cy="5015582"/>
          </a:xfrm>
        </p:spPr>
        <p:txBody>
          <a:bodyPr>
            <a:normAutofit fontScale="92500"/>
          </a:bodyPr>
          <a:lstStyle/>
          <a:p>
            <a:pPr lvl="0" algn="just">
              <a:spcBef>
                <a:spcPts val="0"/>
              </a:spcBef>
              <a:spcAft>
                <a:spcPts val="600"/>
              </a:spcAft>
            </a:pPr>
            <a:r>
              <a:rPr lang="tr-TR" sz="2400" dirty="0" smtClean="0">
                <a:latin typeface="Arial" panose="020B0604020202020204" pitchFamily="34" charset="0"/>
                <a:cs typeface="Arial" panose="020B0604020202020204" pitchFamily="34" charset="0"/>
              </a:rPr>
              <a:t>Odalar </a:t>
            </a:r>
            <a:r>
              <a:rPr lang="tr-TR" sz="2400" dirty="0">
                <a:latin typeface="Arial" panose="020B0604020202020204" pitchFamily="34" charset="0"/>
                <a:cs typeface="Arial" panose="020B0604020202020204" pitchFamily="34" charset="0"/>
              </a:rPr>
              <a:t>çalışma alanlarında bulunan sınai işletmelerin </a:t>
            </a:r>
            <a:r>
              <a:rPr lang="tr-TR" sz="2400" dirty="0" smtClean="0">
                <a:latin typeface="Arial" panose="020B0604020202020204" pitchFamily="34" charset="0"/>
                <a:cs typeface="Arial" panose="020B0604020202020204" pitchFamily="34" charset="0"/>
              </a:rPr>
              <a:t>kapasitelerini </a:t>
            </a:r>
            <a:r>
              <a:rPr lang="tr-TR" sz="2400" dirty="0">
                <a:latin typeface="Arial" panose="020B0604020202020204" pitchFamily="34" charset="0"/>
                <a:cs typeface="Arial" panose="020B0604020202020204" pitchFamily="34" charset="0"/>
              </a:rPr>
              <a:t>tespit eder </a:t>
            </a:r>
            <a:endParaRPr lang="tr-TR" sz="2400" dirty="0" smtClean="0">
              <a:latin typeface="Arial" panose="020B0604020202020204" pitchFamily="34" charset="0"/>
              <a:cs typeface="Arial" panose="020B0604020202020204" pitchFamily="34" charset="0"/>
            </a:endParaRPr>
          </a:p>
          <a:p>
            <a:pPr lvl="0" algn="just">
              <a:spcBef>
                <a:spcPts val="0"/>
              </a:spcBef>
              <a:spcAft>
                <a:spcPts val="600"/>
              </a:spcAft>
            </a:pPr>
            <a:r>
              <a:rPr lang="tr-TR" sz="2400" dirty="0" smtClean="0">
                <a:latin typeface="Arial" panose="020B0604020202020204" pitchFamily="34" charset="0"/>
                <a:cs typeface="Arial" panose="020B0604020202020204" pitchFamily="34" charset="0"/>
              </a:rPr>
              <a:t>Çalışma </a:t>
            </a:r>
            <a:r>
              <a:rPr lang="tr-TR" sz="2400" dirty="0">
                <a:latin typeface="Arial" panose="020B0604020202020204" pitchFamily="34" charset="0"/>
                <a:cs typeface="Arial" panose="020B0604020202020204" pitchFamily="34" charset="0"/>
              </a:rPr>
              <a:t>alanları ayrı birden fazla odaya kayıtlı olan işletmelerin kapasite raporları tesisin bulunduğu yerdeki oda tarafından </a:t>
            </a:r>
            <a:r>
              <a:rPr lang="tr-TR" sz="2400" dirty="0" smtClean="0">
                <a:latin typeface="Arial" panose="020B0604020202020204" pitchFamily="34" charset="0"/>
                <a:cs typeface="Arial" panose="020B0604020202020204" pitchFamily="34" charset="0"/>
              </a:rPr>
              <a:t>düzenlenir</a:t>
            </a:r>
          </a:p>
          <a:p>
            <a:pPr algn="just">
              <a:spcBef>
                <a:spcPts val="600"/>
              </a:spcBef>
              <a:spcAft>
                <a:spcPts val="600"/>
              </a:spcAft>
            </a:pPr>
            <a:r>
              <a:rPr lang="tr-TR" sz="2400" dirty="0" smtClean="0">
                <a:latin typeface="Arial" panose="020B0604020202020204" pitchFamily="34" charset="0"/>
                <a:cs typeface="Arial" panose="020B0604020202020204" pitchFamily="34" charset="0"/>
              </a:rPr>
              <a:t>Kapasite </a:t>
            </a:r>
            <a:r>
              <a:rPr lang="tr-TR" sz="2400" dirty="0">
                <a:latin typeface="Arial" panose="020B0604020202020204" pitchFamily="34" charset="0"/>
                <a:cs typeface="Arial" panose="020B0604020202020204" pitchFamily="34" charset="0"/>
              </a:rPr>
              <a:t>raporu düzenlenebilmesi için, </a:t>
            </a:r>
            <a:r>
              <a:rPr lang="tr-TR" sz="2400" dirty="0">
                <a:solidFill>
                  <a:srgbClr val="FF0000"/>
                </a:solidFill>
                <a:latin typeface="Arial" panose="020B0604020202020204" pitchFamily="34" charset="0"/>
                <a:cs typeface="Arial" panose="020B0604020202020204" pitchFamily="34" charset="0"/>
              </a:rPr>
              <a:t>işyerine ait binanın bulunması, işyerinde su ve elektrik enerjisinin mevcut </a:t>
            </a:r>
            <a:r>
              <a:rPr lang="tr-TR" sz="2400" dirty="0" smtClean="0">
                <a:solidFill>
                  <a:srgbClr val="FF0000"/>
                </a:solidFill>
                <a:latin typeface="Arial" panose="020B0604020202020204" pitchFamily="34" charset="0"/>
                <a:cs typeface="Arial" panose="020B0604020202020204" pitchFamily="34" charset="0"/>
              </a:rPr>
              <a:t>olması</a:t>
            </a:r>
          </a:p>
          <a:p>
            <a:pPr algn="just">
              <a:lnSpc>
                <a:spcPct val="150000"/>
              </a:lnSpc>
              <a:spcAft>
                <a:spcPts val="1200"/>
              </a:spcAft>
            </a:pPr>
            <a:r>
              <a:rPr lang="tr-TR" sz="2400" dirty="0" smtClean="0">
                <a:latin typeface="Arial" panose="020B0604020202020204" pitchFamily="34" charset="0"/>
                <a:cs typeface="Arial" panose="020B0604020202020204" pitchFamily="34" charset="0"/>
              </a:rPr>
              <a:t>Ticaret </a:t>
            </a:r>
            <a:r>
              <a:rPr lang="tr-TR" sz="2400" dirty="0">
                <a:latin typeface="Arial" panose="020B0604020202020204" pitchFamily="34" charset="0"/>
                <a:cs typeface="Arial" panose="020B0604020202020204" pitchFamily="34" charset="0"/>
              </a:rPr>
              <a:t>siciline tescil ettirilmesi ve </a:t>
            </a:r>
            <a:r>
              <a:rPr lang="tr-TR" sz="2400" dirty="0" smtClean="0">
                <a:latin typeface="Arial" panose="020B0604020202020204" pitchFamily="34" charset="0"/>
                <a:cs typeface="Arial" panose="020B0604020202020204" pitchFamily="34" charset="0"/>
              </a:rPr>
              <a:t>Odaya </a:t>
            </a:r>
            <a:r>
              <a:rPr lang="tr-TR" sz="2400" dirty="0">
                <a:latin typeface="Arial" panose="020B0604020202020204" pitchFamily="34" charset="0"/>
                <a:cs typeface="Arial" panose="020B0604020202020204" pitchFamily="34" charset="0"/>
              </a:rPr>
              <a:t>kaydolması </a:t>
            </a:r>
            <a:r>
              <a:rPr lang="tr-TR" sz="2400" dirty="0" smtClean="0">
                <a:latin typeface="Arial" panose="020B0604020202020204" pitchFamily="34" charset="0"/>
                <a:cs typeface="Arial" panose="020B0604020202020204" pitchFamily="34" charset="0"/>
              </a:rPr>
              <a:t>şarttır</a:t>
            </a:r>
          </a:p>
          <a:p>
            <a:pPr algn="just">
              <a:spcBef>
                <a:spcPts val="600"/>
              </a:spcBef>
            </a:pPr>
            <a:r>
              <a:rPr lang="tr-TR" sz="2400" dirty="0" smtClean="0">
                <a:latin typeface="Arial" panose="020B0604020202020204" pitchFamily="34" charset="0"/>
                <a:cs typeface="Arial" panose="020B0604020202020204" pitchFamily="34" charset="0"/>
              </a:rPr>
              <a:t>Birliğe </a:t>
            </a:r>
            <a:r>
              <a:rPr lang="tr-TR" sz="2400" dirty="0">
                <a:latin typeface="Arial" panose="020B0604020202020204" pitchFamily="34" charset="0"/>
                <a:cs typeface="Arial" panose="020B0604020202020204" pitchFamily="34" charset="0"/>
              </a:rPr>
              <a:t>incelenmek ve onaylanmak üzere gönderilen kapasite raporlarındaki her türlü sorumluluk   (değişiklik ve iptal talepleri dahil) odalara </a:t>
            </a:r>
            <a:r>
              <a:rPr lang="tr-TR" sz="2400" dirty="0" smtClean="0">
                <a:latin typeface="Arial" panose="020B0604020202020204" pitchFamily="34" charset="0"/>
                <a:cs typeface="Arial" panose="020B0604020202020204" pitchFamily="34" charset="0"/>
              </a:rPr>
              <a:t>aittir</a:t>
            </a:r>
          </a:p>
          <a:p>
            <a:pPr marL="457200" lvl="1" indent="0" eaLnBrk="1" hangingPunct="1">
              <a:buNone/>
            </a:pPr>
            <a:endParaRPr lang="tr-TR" sz="2400"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p:txBody>
      </p:sp>
      <p:sp>
        <p:nvSpPr>
          <p:cNvPr id="2" name="Slayt Numarası Yer Tutucusu 1"/>
          <p:cNvSpPr>
            <a:spLocks noGrp="1"/>
          </p:cNvSpPr>
          <p:nvPr>
            <p:ph type="sldNum" sz="quarter" idx="12"/>
          </p:nvPr>
        </p:nvSpPr>
        <p:spPr/>
        <p:txBody>
          <a:bodyPr/>
          <a:lstStyle/>
          <a:p>
            <a:pPr algn="r">
              <a:defRPr/>
            </a:pPr>
            <a:fld id="{17827B9E-9019-4F27-831F-8FC77C559AF5}" type="slidenum">
              <a:rPr lang="en-US" smtClean="0">
                <a:solidFill>
                  <a:prstClr val="black"/>
                </a:solidFill>
              </a:rPr>
              <a:pPr algn="r">
                <a:defRPr/>
              </a:pPr>
              <a:t>18</a:t>
            </a:fld>
            <a:endParaRPr lang="en-US" dirty="0">
              <a:solidFill>
                <a:prstClr val="black"/>
              </a:solidFill>
            </a:endParaRPr>
          </a:p>
        </p:txBody>
      </p:sp>
      <p:sp>
        <p:nvSpPr>
          <p:cNvPr id="5" name="Text Box 5"/>
          <p:cNvSpPr txBox="1">
            <a:spLocks noChangeArrowheads="1"/>
          </p:cNvSpPr>
          <p:nvPr/>
        </p:nvSpPr>
        <p:spPr bwMode="auto">
          <a:xfrm>
            <a:off x="6150543" y="401698"/>
            <a:ext cx="2381897"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wrap="square">
            <a:spAutoFit/>
          </a:bodyPr>
          <a:lstStyle/>
          <a:p>
            <a:pPr>
              <a:spcBef>
                <a:spcPct val="0"/>
              </a:spcBef>
              <a:defRPr/>
            </a:pPr>
            <a:r>
              <a:rPr lang="tr-TR" sz="2000" dirty="0" smtClean="0">
                <a:solidFill>
                  <a:srgbClr val="1F497D"/>
                </a:solidFill>
              </a:rPr>
              <a:t>Sanayi Müdürlüğü</a:t>
            </a:r>
            <a:endParaRPr lang="tr-TR" sz="2000" dirty="0">
              <a:solidFill>
                <a:srgbClr val="1F497D"/>
              </a:solidFill>
            </a:endParaRP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Tree>
    <p:extLst>
      <p:ext uri="{BB962C8B-B14F-4D97-AF65-F5344CB8AC3E}">
        <p14:creationId xmlns:p14="http://schemas.microsoft.com/office/powerpoint/2010/main" val="3037703938"/>
      </p:ext>
    </p:extLst>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05517" y="771366"/>
            <a:ext cx="7056784" cy="504056"/>
          </a:xfrm>
        </p:spPr>
        <p:txBody>
          <a:bodyPr>
            <a:normAutofit fontScale="90000"/>
          </a:bodyPr>
          <a:lstStyle/>
          <a:p>
            <a:r>
              <a:rPr lang="tr-TR" sz="3600" b="1" dirty="0" smtClean="0">
                <a:latin typeface="Arial" panose="020B0604020202020204" pitchFamily="34" charset="0"/>
                <a:cs typeface="Arial" panose="020B0604020202020204" pitchFamily="34" charset="0"/>
              </a:rPr>
              <a:t/>
            </a:r>
            <a:br>
              <a:rPr lang="tr-TR" sz="3600" b="1" dirty="0" smtClean="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Firmalardan İstenilecek Belgeler-1</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25496" y="1777901"/>
            <a:ext cx="7416825" cy="4099371"/>
          </a:xfrm>
        </p:spPr>
        <p:txBody>
          <a:bodyPr>
            <a:noAutofit/>
          </a:bodyPr>
          <a:lstStyle/>
          <a:p>
            <a:pPr>
              <a:lnSpc>
                <a:spcPct val="110000"/>
              </a:lnSpc>
              <a:spcBef>
                <a:spcPts val="600"/>
              </a:spcBef>
              <a:spcAft>
                <a:spcPts val="600"/>
              </a:spcAft>
            </a:pPr>
            <a:r>
              <a:rPr lang="tr-TR" sz="2400" dirty="0" smtClean="0">
                <a:latin typeface="Arial" panose="020B0604020202020204" pitchFamily="34" charset="0"/>
                <a:cs typeface="Arial" panose="020B0604020202020204" pitchFamily="34" charset="0"/>
              </a:rPr>
              <a:t>Firmayı </a:t>
            </a:r>
            <a:r>
              <a:rPr lang="tr-TR" sz="2400" dirty="0">
                <a:latin typeface="Arial" panose="020B0604020202020204" pitchFamily="34" charset="0"/>
                <a:cs typeface="Arial" panose="020B0604020202020204" pitchFamily="34" charset="0"/>
              </a:rPr>
              <a:t>temsile yetkili olduklarına dair imza </a:t>
            </a:r>
            <a:r>
              <a:rPr lang="tr-TR" sz="2400" dirty="0" smtClean="0">
                <a:latin typeface="Arial" panose="020B0604020202020204" pitchFamily="34" charset="0"/>
                <a:cs typeface="Arial" panose="020B0604020202020204" pitchFamily="34" charset="0"/>
              </a:rPr>
              <a:t>sirküleri/beyannamesi </a:t>
            </a:r>
          </a:p>
          <a:p>
            <a:pPr>
              <a:lnSpc>
                <a:spcPct val="110000"/>
              </a:lnSpc>
              <a:spcBef>
                <a:spcPts val="600"/>
              </a:spcBef>
              <a:spcAft>
                <a:spcPts val="600"/>
              </a:spcAft>
            </a:pPr>
            <a:r>
              <a:rPr lang="tr-TR" sz="2400" dirty="0" smtClean="0">
                <a:latin typeface="Arial" panose="020B0604020202020204" pitchFamily="34" charset="0"/>
                <a:cs typeface="Arial" panose="020B0604020202020204" pitchFamily="34" charset="0"/>
              </a:rPr>
              <a:t>İşyerinin </a:t>
            </a:r>
            <a:r>
              <a:rPr lang="tr-TR" sz="2400" dirty="0" smtClean="0">
                <a:latin typeface="Arial" panose="020B0604020202020204" pitchFamily="34" charset="0"/>
                <a:cs typeface="Arial" panose="020B0604020202020204" pitchFamily="34" charset="0"/>
              </a:rPr>
              <a:t>tapusu, OSB’lerde </a:t>
            </a:r>
            <a:r>
              <a:rPr lang="tr-TR" sz="2400" dirty="0">
                <a:latin typeface="Arial" panose="020B0604020202020204" pitchFamily="34" charset="0"/>
                <a:cs typeface="Arial" panose="020B0604020202020204" pitchFamily="34" charset="0"/>
              </a:rPr>
              <a:t>tapu tahsis belgesi </a:t>
            </a:r>
            <a:endParaRPr lang="tr-TR" sz="2400" dirty="0" smtClean="0">
              <a:latin typeface="Arial" panose="020B0604020202020204" pitchFamily="34" charset="0"/>
              <a:cs typeface="Arial" panose="020B0604020202020204" pitchFamily="34" charset="0"/>
            </a:endParaRPr>
          </a:p>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S</a:t>
            </a:r>
            <a:r>
              <a:rPr lang="tr-TR" sz="2400" dirty="0" smtClean="0">
                <a:latin typeface="Arial" panose="020B0604020202020204" pitchFamily="34" charset="0"/>
                <a:cs typeface="Arial" panose="020B0604020202020204" pitchFamily="34" charset="0"/>
              </a:rPr>
              <a:t>igortalı </a:t>
            </a:r>
            <a:r>
              <a:rPr lang="tr-TR" sz="2400" dirty="0">
                <a:latin typeface="Arial" panose="020B0604020202020204" pitchFamily="34" charset="0"/>
                <a:cs typeface="Arial" panose="020B0604020202020204" pitchFamily="34" charset="0"/>
              </a:rPr>
              <a:t>işçi sayısına ilişkin </a:t>
            </a:r>
            <a:r>
              <a:rPr lang="tr-TR" sz="2400" dirty="0" smtClean="0">
                <a:latin typeface="Arial" panose="020B0604020202020204" pitchFamily="34" charset="0"/>
                <a:cs typeface="Arial" panose="020B0604020202020204" pitchFamily="34" charset="0"/>
              </a:rPr>
              <a:t>belge </a:t>
            </a:r>
            <a:r>
              <a:rPr lang="tr-TR" sz="2400" dirty="0">
                <a:latin typeface="Arial" panose="020B0604020202020204" pitchFamily="34" charset="0"/>
                <a:cs typeface="Arial" panose="020B0604020202020204" pitchFamily="34" charset="0"/>
              </a:rPr>
              <a:t>ve işyeri SGK  </a:t>
            </a:r>
            <a:r>
              <a:rPr lang="tr-TR" sz="2400" dirty="0" smtClean="0">
                <a:latin typeface="Arial" panose="020B0604020202020204" pitchFamily="34" charset="0"/>
                <a:cs typeface="Arial" panose="020B0604020202020204" pitchFamily="34" charset="0"/>
              </a:rPr>
              <a:t>numarası, tahakkuk makbuzları</a:t>
            </a:r>
          </a:p>
          <a:p>
            <a:pPr>
              <a:lnSpc>
                <a:spcPct val="110000"/>
              </a:lnSpc>
              <a:spcBef>
                <a:spcPts val="600"/>
              </a:spcBef>
              <a:spcAft>
                <a:spcPts val="600"/>
              </a:spcAft>
            </a:pPr>
            <a:r>
              <a:rPr lang="tr-TR" sz="2400" dirty="0">
                <a:latin typeface="Arial" panose="020B0604020202020204" pitchFamily="34" charset="0"/>
                <a:cs typeface="Arial" panose="020B0604020202020204" pitchFamily="34" charset="0"/>
              </a:rPr>
              <a:t> İşyerindeki firma mülkiyetinde olan makine ve teçhizatın Yeminli Mali Müşavir veya Mali Müşavir onaylı bilançodaki toplam </a:t>
            </a:r>
            <a:r>
              <a:rPr lang="tr-TR" sz="2400" dirty="0" smtClean="0">
                <a:latin typeface="Arial" panose="020B0604020202020204" pitchFamily="34" charset="0"/>
                <a:cs typeface="Arial" panose="020B0604020202020204" pitchFamily="34" charset="0"/>
              </a:rPr>
              <a:t>kıymeti ile </a:t>
            </a:r>
            <a:r>
              <a:rPr lang="tr-TR" sz="2400" dirty="0">
                <a:latin typeface="Arial" panose="020B0604020202020204" pitchFamily="34" charset="0"/>
                <a:cs typeface="Arial" panose="020B0604020202020204" pitchFamily="34" charset="0"/>
              </a:rPr>
              <a:t>onaylı listesi</a:t>
            </a:r>
          </a:p>
          <a:p>
            <a:pPr marL="0" lvl="0" indent="0">
              <a:lnSpc>
                <a:spcPct val="110000"/>
              </a:lnSpc>
              <a:spcBef>
                <a:spcPts val="600"/>
              </a:spcBef>
              <a:spcAft>
                <a:spcPts val="600"/>
              </a:spcAft>
              <a:buNone/>
            </a:pPr>
            <a:endParaRPr lang="tr-TR" sz="2400" dirty="0" smtClean="0">
              <a:latin typeface="Arial" panose="020B0604020202020204" pitchFamily="34" charset="0"/>
              <a:cs typeface="Arial" panose="020B0604020202020204" pitchFamily="34" charset="0"/>
            </a:endParaRPr>
          </a:p>
          <a:p>
            <a:pPr marL="0" indent="0">
              <a:lnSpc>
                <a:spcPct val="110000"/>
              </a:lnSpc>
              <a:spcBef>
                <a:spcPts val="600"/>
              </a:spcBef>
              <a:spcAft>
                <a:spcPts val="600"/>
              </a:spcAft>
              <a:buNone/>
            </a:pPr>
            <a:endParaRPr lang="tr-TR" sz="2400" dirty="0" smtClean="0">
              <a:latin typeface="Arial" panose="020B0604020202020204" pitchFamily="34" charset="0"/>
              <a:cs typeface="Arial" panose="020B0604020202020204" pitchFamily="34" charset="0"/>
            </a:endParaRPr>
          </a:p>
          <a:p>
            <a:pPr marL="0" indent="0">
              <a:lnSpc>
                <a:spcPct val="150000"/>
              </a:lnSpc>
              <a:spcAft>
                <a:spcPts val="1200"/>
              </a:spcAft>
              <a:buNone/>
            </a:pPr>
            <a:endParaRPr lang="tr-TR" sz="28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884368" y="6356350"/>
            <a:ext cx="802432" cy="365125"/>
          </a:xfrm>
        </p:spPr>
        <p:txBody>
          <a:bodyPr/>
          <a:lstStyle/>
          <a:p>
            <a:fld id="{13AF967F-37FB-49E9-BACA-2CAFCE53F953}" type="slidenum">
              <a:rPr lang="tr-TR" smtClean="0"/>
              <a:pPr/>
              <a:t>19</a:t>
            </a:fld>
            <a:endParaRPr lang="tr-TR" dirty="0"/>
          </a:p>
        </p:txBody>
      </p:sp>
      <p:sp>
        <p:nvSpPr>
          <p:cNvPr id="6" name="Metin kutusu 5"/>
          <p:cNvSpPr txBox="1"/>
          <p:nvPr/>
        </p:nvSpPr>
        <p:spPr>
          <a:xfrm>
            <a:off x="4427984" y="0"/>
            <a:ext cx="3888432" cy="369332"/>
          </a:xfrm>
          <a:prstGeom prst="rect">
            <a:avLst/>
          </a:prstGeom>
          <a:noFill/>
        </p:spPr>
        <p:txBody>
          <a:bodyPr wrap="square" rtlCol="0">
            <a:spAutoFit/>
          </a:bodyPr>
          <a:lstStyle/>
          <a:p>
            <a:pPr lvl="0" fontAlgn="base">
              <a:spcBef>
                <a:spcPct val="0"/>
              </a:spcBef>
              <a:spcAft>
                <a:spcPct val="0"/>
              </a:spcAft>
              <a:defRPr/>
            </a:pPr>
            <a:r>
              <a:rPr lang="tr-TR" dirty="0">
                <a:solidFill>
                  <a:srgbClr val="1F497D"/>
                </a:solidFill>
              </a:rPr>
              <a:t>Reel Sektör Ar-Ge ve Uygulama Dairesi</a:t>
            </a:r>
          </a:p>
        </p:txBody>
      </p:sp>
      <p:pic>
        <p:nvPicPr>
          <p:cNvPr id="7" name="Resim 6"/>
          <p:cNvPicPr>
            <a:picLocks noChangeAspect="1"/>
          </p:cNvPicPr>
          <p:nvPr/>
        </p:nvPicPr>
        <p:blipFill>
          <a:blip r:embed="rId2"/>
          <a:stretch>
            <a:fillRect/>
          </a:stretch>
        </p:blipFill>
        <p:spPr>
          <a:xfrm>
            <a:off x="5699256" y="428116"/>
            <a:ext cx="2188654" cy="536494"/>
          </a:xfrm>
          <a:prstGeom prst="rect">
            <a:avLst/>
          </a:prstGeom>
        </p:spPr>
      </p:pic>
    </p:spTree>
    <p:extLst>
      <p:ext uri="{BB962C8B-B14F-4D97-AF65-F5344CB8AC3E}">
        <p14:creationId xmlns:p14="http://schemas.microsoft.com/office/powerpoint/2010/main" val="3737403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1484784"/>
            <a:ext cx="8280920" cy="4320480"/>
          </a:xfrm>
          <a:effectLst>
            <a:outerShdw blurRad="50800" dist="38100" dir="5400000" algn="t" rotWithShape="0">
              <a:prstClr val="black">
                <a:alpha val="40000"/>
              </a:prstClr>
            </a:outerShdw>
          </a:effectLst>
        </p:spPr>
        <p:txBody>
          <a:bodyPr>
            <a:noAutofit/>
          </a:bodyPr>
          <a:lstStyle/>
          <a:p>
            <a:pPr algn="ctr"/>
            <a:r>
              <a:rPr lang="tr-TR" sz="3200" b="1" dirty="0" smtClean="0">
                <a:solidFill>
                  <a:srgbClr val="FF0000"/>
                </a:solidFill>
                <a:latin typeface="Arial" panose="020B0604020202020204" pitchFamily="34" charset="0"/>
                <a:cs typeface="Arial" panose="020B0604020202020204" pitchFamily="34" charset="0"/>
              </a:rPr>
              <a:t>Kapasite Raporu Eğitimi Sunumu</a:t>
            </a:r>
            <a:br>
              <a:rPr lang="tr-TR" sz="3200" b="1" dirty="0" smtClean="0">
                <a:solidFill>
                  <a:srgbClr val="FF0000"/>
                </a:solidFill>
                <a:latin typeface="Arial" panose="020B0604020202020204" pitchFamily="34" charset="0"/>
                <a:cs typeface="Arial" panose="020B0604020202020204" pitchFamily="34" charset="0"/>
              </a:rPr>
            </a:br>
            <a:r>
              <a:rPr lang="tr-TR" sz="3200" b="1" dirty="0">
                <a:latin typeface="Arial" panose="020B0604020202020204" pitchFamily="34" charset="0"/>
                <a:cs typeface="Arial" panose="020B0604020202020204" pitchFamily="34" charset="0"/>
              </a:rPr>
              <a:t/>
            </a:r>
            <a:br>
              <a:rPr lang="tr-TR" sz="32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M. Ali BAYRAM</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TOBB Sanayi Müdürü</a:t>
            </a: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e-posta </a:t>
            </a:r>
            <a:r>
              <a:rPr lang="tr-TR" sz="2400" b="1" dirty="0">
                <a:latin typeface="Arial" panose="020B0604020202020204" pitchFamily="34" charset="0"/>
                <a:cs typeface="Arial" panose="020B0604020202020204" pitchFamily="34" charset="0"/>
              </a:rPr>
              <a:t>: sanayi@tobb.org.tr</a:t>
            </a:r>
            <a:br>
              <a:rPr lang="tr-TR" sz="2400" b="1" dirty="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hlinkClick r:id="rId3"/>
              </a:rPr>
              <a:t>http</a:t>
            </a:r>
            <a:r>
              <a:rPr lang="tr-TR" sz="2400" b="1" dirty="0">
                <a:latin typeface="Arial" panose="020B0604020202020204" pitchFamily="34" charset="0"/>
                <a:cs typeface="Arial" panose="020B0604020202020204" pitchFamily="34" charset="0"/>
                <a:hlinkClick r:id="rId3"/>
              </a:rPr>
              <a:t>://</a:t>
            </a:r>
            <a:r>
              <a:rPr lang="tr-TR" sz="2400" b="1" dirty="0" smtClean="0">
                <a:latin typeface="Arial" panose="020B0604020202020204" pitchFamily="34" charset="0"/>
                <a:cs typeface="Arial" panose="020B0604020202020204" pitchFamily="34" charset="0"/>
                <a:hlinkClick r:id="rId3"/>
              </a:rPr>
              <a:t>www.tobb.org.tr/SanayiMudurlugu</a:t>
            </a: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a:t>
            </a:r>
            <a:r>
              <a:rPr lang="tr-TR" sz="2400" b="1" dirty="0">
                <a:latin typeface="Arial" panose="020B0604020202020204" pitchFamily="34" charset="0"/>
                <a:cs typeface="Arial" panose="020B0604020202020204" pitchFamily="34" charset="0"/>
              </a:rPr>
              <a:t>Sayfalar/</a:t>
            </a:r>
            <a:r>
              <a:rPr lang="tr-TR" sz="2400" b="1" dirty="0" err="1">
                <a:latin typeface="Arial" panose="020B0604020202020204" pitchFamily="34" charset="0"/>
                <a:cs typeface="Arial" panose="020B0604020202020204" pitchFamily="34" charset="0"/>
              </a:rPr>
              <a:t>AnaSayfa.php</a:t>
            </a: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endParaRPr lang="tr-TR" sz="2400" b="1" dirty="0">
              <a:latin typeface="Arial" panose="020B0604020202020204" pitchFamily="34" charset="0"/>
              <a:cs typeface="Arial" panose="020B0604020202020204" pitchFamily="34" charset="0"/>
            </a:endParaRPr>
          </a:p>
        </p:txBody>
      </p:sp>
      <p:sp>
        <p:nvSpPr>
          <p:cNvPr id="9" name="8 Dikdörtgen"/>
          <p:cNvSpPr/>
          <p:nvPr/>
        </p:nvSpPr>
        <p:spPr>
          <a:xfrm>
            <a:off x="0" y="0"/>
            <a:ext cx="9144000" cy="115212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4 Resim" descr="tobb_logo.png"/>
          <p:cNvPicPr>
            <a:picLocks noChangeAspect="1"/>
          </p:cNvPicPr>
          <p:nvPr/>
        </p:nvPicPr>
        <p:blipFill>
          <a:blip r:embed="rId4" cstate="print"/>
          <a:srcRect/>
          <a:stretch>
            <a:fillRect/>
          </a:stretch>
        </p:blipFill>
        <p:spPr bwMode="auto">
          <a:xfrm>
            <a:off x="0" y="0"/>
            <a:ext cx="9144000" cy="1412776"/>
          </a:xfrm>
          <a:prstGeom prst="rect">
            <a:avLst/>
          </a:prstGeom>
          <a:noFill/>
          <a:ln w="9525">
            <a:noFill/>
            <a:miter lim="800000"/>
            <a:headEnd/>
            <a:tailEnd/>
          </a:ln>
        </p:spPr>
      </p:pic>
    </p:spTree>
    <p:extLst>
      <p:ext uri="{BB962C8B-B14F-4D97-AF65-F5344CB8AC3E}">
        <p14:creationId xmlns:p14="http://schemas.microsoft.com/office/powerpoint/2010/main" val="1781063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42566" y="1124744"/>
            <a:ext cx="7041802" cy="504056"/>
          </a:xfrm>
        </p:spPr>
        <p:txBody>
          <a:bodyPr>
            <a:normAutofit fontScale="90000"/>
          </a:bodyPr>
          <a:lstStyle/>
          <a:p>
            <a:r>
              <a:rPr lang="tr-TR" sz="3600" b="1" dirty="0" smtClean="0">
                <a:latin typeface="Arial" panose="020B0604020202020204" pitchFamily="34" charset="0"/>
                <a:cs typeface="Arial" panose="020B0604020202020204" pitchFamily="34" charset="0"/>
              </a:rPr>
              <a:t/>
            </a:r>
            <a:br>
              <a:rPr lang="tr-TR" sz="3600" b="1" dirty="0" smtClean="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Firmalardan İstenilecek </a:t>
            </a:r>
            <a:r>
              <a:rPr lang="tr-TR" sz="3600" b="1" dirty="0" smtClean="0">
                <a:latin typeface="Arial" panose="020B0604020202020204" pitchFamily="34" charset="0"/>
                <a:cs typeface="Arial" panose="020B0604020202020204" pitchFamily="34" charset="0"/>
              </a:rPr>
              <a:t>Belgeler-2</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42566" y="1750745"/>
            <a:ext cx="7488832" cy="4589211"/>
          </a:xfrm>
        </p:spPr>
        <p:txBody>
          <a:bodyPr>
            <a:normAutofit/>
          </a:bodyPr>
          <a:lstStyle/>
          <a:p>
            <a:pPr lvl="0">
              <a:lnSpc>
                <a:spcPct val="110000"/>
              </a:lnSpc>
              <a:spcBef>
                <a:spcPts val="600"/>
              </a:spcBef>
              <a:spcAft>
                <a:spcPts val="600"/>
              </a:spcAft>
            </a:pPr>
            <a:r>
              <a:rPr lang="tr-TR" sz="2800" dirty="0" smtClean="0">
                <a:solidFill>
                  <a:prstClr val="black"/>
                </a:solidFill>
                <a:latin typeface="Arial" panose="020B0604020202020204" pitchFamily="34" charset="0"/>
                <a:cs typeface="Arial" panose="020B0604020202020204" pitchFamily="34" charset="0"/>
              </a:rPr>
              <a:t>Bina </a:t>
            </a:r>
            <a:r>
              <a:rPr lang="tr-TR" sz="2800" dirty="0">
                <a:solidFill>
                  <a:prstClr val="black"/>
                </a:solidFill>
                <a:latin typeface="Arial" panose="020B0604020202020204" pitchFamily="34" charset="0"/>
                <a:cs typeface="Arial" panose="020B0604020202020204" pitchFamily="34" charset="0"/>
              </a:rPr>
              <a:t>işyeri ve makinelere ilişkin kira sözleşmesi </a:t>
            </a:r>
          </a:p>
          <a:p>
            <a:pPr lvl="0">
              <a:lnSpc>
                <a:spcPct val="110000"/>
              </a:lnSpc>
              <a:spcBef>
                <a:spcPts val="600"/>
              </a:spcBef>
              <a:spcAft>
                <a:spcPts val="600"/>
              </a:spcAft>
            </a:pPr>
            <a:r>
              <a:rPr lang="tr-TR" sz="2800" dirty="0">
                <a:solidFill>
                  <a:prstClr val="black"/>
                </a:solidFill>
                <a:latin typeface="Arial" panose="020B0604020202020204" pitchFamily="34" charset="0"/>
                <a:cs typeface="Arial" panose="020B0604020202020204" pitchFamily="34" charset="0"/>
              </a:rPr>
              <a:t>Maden ruhsatı veya </a:t>
            </a:r>
            <a:r>
              <a:rPr lang="tr-TR" sz="2800" dirty="0" err="1">
                <a:solidFill>
                  <a:prstClr val="black"/>
                </a:solidFill>
                <a:latin typeface="Arial" panose="020B0604020202020204" pitchFamily="34" charset="0"/>
                <a:cs typeface="Arial" panose="020B0604020202020204" pitchFamily="34" charset="0"/>
              </a:rPr>
              <a:t>rödovans</a:t>
            </a:r>
            <a:r>
              <a:rPr lang="tr-TR" sz="2800" dirty="0">
                <a:solidFill>
                  <a:prstClr val="black"/>
                </a:solidFill>
                <a:latin typeface="Arial" panose="020B0604020202020204" pitchFamily="34" charset="0"/>
                <a:cs typeface="Arial" panose="020B0604020202020204" pitchFamily="34" charset="0"/>
              </a:rPr>
              <a:t> sözleşmesi</a:t>
            </a:r>
          </a:p>
          <a:p>
            <a:pPr>
              <a:lnSpc>
                <a:spcPct val="110000"/>
              </a:lnSpc>
              <a:spcBef>
                <a:spcPts val="600"/>
              </a:spcBef>
              <a:spcAft>
                <a:spcPts val="600"/>
              </a:spcAft>
            </a:pPr>
            <a:r>
              <a:rPr lang="tr-TR" sz="2800" dirty="0">
                <a:solidFill>
                  <a:prstClr val="black"/>
                </a:solidFill>
                <a:latin typeface="Arial" panose="020B0604020202020204" pitchFamily="34" charset="0"/>
                <a:cs typeface="Arial" panose="020B0604020202020204" pitchFamily="34" charset="0"/>
              </a:rPr>
              <a:t>Kalite belge ve sertifikalarının </a:t>
            </a:r>
            <a:r>
              <a:rPr lang="tr-TR" sz="2800" dirty="0" smtClean="0">
                <a:solidFill>
                  <a:prstClr val="black"/>
                </a:solidFill>
                <a:latin typeface="Arial" panose="020B0604020202020204" pitchFamily="34" charset="0"/>
                <a:cs typeface="Arial" panose="020B0604020202020204" pitchFamily="34" charset="0"/>
              </a:rPr>
              <a:t>listesi, </a:t>
            </a:r>
            <a:endParaRPr lang="tr-TR" sz="2800" dirty="0" smtClean="0">
              <a:solidFill>
                <a:prstClr val="black"/>
              </a:solidFill>
              <a:latin typeface="Arial" panose="020B0604020202020204" pitchFamily="34" charset="0"/>
              <a:cs typeface="Arial" panose="020B0604020202020204" pitchFamily="34" charset="0"/>
            </a:endParaRPr>
          </a:p>
          <a:p>
            <a:pPr>
              <a:lnSpc>
                <a:spcPct val="110000"/>
              </a:lnSpc>
              <a:spcBef>
                <a:spcPts val="600"/>
              </a:spcBef>
              <a:spcAft>
                <a:spcPts val="600"/>
              </a:spcAft>
            </a:pPr>
            <a:r>
              <a:rPr lang="tr-TR" sz="2800" dirty="0" smtClean="0">
                <a:solidFill>
                  <a:prstClr val="black"/>
                </a:solidFill>
                <a:latin typeface="Arial" panose="020B0604020202020204" pitchFamily="34" charset="0"/>
                <a:cs typeface="Arial" panose="020B0604020202020204" pitchFamily="34" charset="0"/>
              </a:rPr>
              <a:t>vergi </a:t>
            </a:r>
            <a:r>
              <a:rPr lang="tr-TR" sz="2800" dirty="0" smtClean="0">
                <a:solidFill>
                  <a:prstClr val="black"/>
                </a:solidFill>
                <a:latin typeface="Arial" panose="020B0604020202020204" pitchFamily="34" charset="0"/>
                <a:cs typeface="Arial" panose="020B0604020202020204" pitchFamily="34" charset="0"/>
              </a:rPr>
              <a:t>levhası, </a:t>
            </a:r>
            <a:endParaRPr lang="tr-TR" sz="2800" dirty="0" smtClean="0">
              <a:solidFill>
                <a:prstClr val="black"/>
              </a:solidFill>
              <a:latin typeface="Arial" panose="020B0604020202020204" pitchFamily="34" charset="0"/>
              <a:cs typeface="Arial" panose="020B0604020202020204" pitchFamily="34" charset="0"/>
            </a:endParaRPr>
          </a:p>
          <a:p>
            <a:pPr>
              <a:lnSpc>
                <a:spcPct val="110000"/>
              </a:lnSpc>
              <a:spcBef>
                <a:spcPts val="600"/>
              </a:spcBef>
              <a:spcAft>
                <a:spcPts val="600"/>
              </a:spcAft>
            </a:pPr>
            <a:r>
              <a:rPr lang="tr-TR" sz="2800" dirty="0" smtClean="0">
                <a:latin typeface="Arial" panose="020B0604020202020204" pitchFamily="34" charset="0"/>
                <a:cs typeface="Arial" panose="020B0604020202020204" pitchFamily="34" charset="0"/>
              </a:rPr>
              <a:t>Varsa </a:t>
            </a:r>
            <a:r>
              <a:rPr lang="tr-TR" sz="2800" dirty="0">
                <a:latin typeface="Arial" panose="020B0604020202020204" pitchFamily="34" charset="0"/>
                <a:cs typeface="Arial" panose="020B0604020202020204" pitchFamily="34" charset="0"/>
              </a:rPr>
              <a:t>sanayi sicil belgesi fotokopisi  </a:t>
            </a:r>
            <a:endParaRPr lang="tr-TR" sz="2800" dirty="0" smtClean="0">
              <a:latin typeface="Arial" panose="020B0604020202020204" pitchFamily="34" charset="0"/>
              <a:cs typeface="Arial" panose="020B0604020202020204" pitchFamily="34" charset="0"/>
            </a:endParaRPr>
          </a:p>
          <a:p>
            <a:pPr marL="0" indent="0">
              <a:lnSpc>
                <a:spcPct val="150000"/>
              </a:lnSpc>
              <a:spcAft>
                <a:spcPts val="1200"/>
              </a:spcAft>
              <a:buNone/>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884368" y="6356350"/>
            <a:ext cx="802432" cy="365125"/>
          </a:xfrm>
        </p:spPr>
        <p:txBody>
          <a:bodyPr/>
          <a:lstStyle/>
          <a:p>
            <a:fld id="{13AF967F-37FB-49E9-BACA-2CAFCE53F953}" type="slidenum">
              <a:rPr lang="tr-TR" smtClean="0"/>
              <a:pPr/>
              <a:t>20</a:t>
            </a:fld>
            <a:endParaRPr lang="tr-TR" dirty="0"/>
          </a:p>
        </p:txBody>
      </p:sp>
      <p:sp>
        <p:nvSpPr>
          <p:cNvPr id="6" name="Metin kutusu 5"/>
          <p:cNvSpPr txBox="1"/>
          <p:nvPr/>
        </p:nvSpPr>
        <p:spPr>
          <a:xfrm>
            <a:off x="4427984" y="0"/>
            <a:ext cx="3888432" cy="369332"/>
          </a:xfrm>
          <a:prstGeom prst="rect">
            <a:avLst/>
          </a:prstGeom>
          <a:noFill/>
        </p:spPr>
        <p:txBody>
          <a:bodyPr wrap="squar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5" name="Dikdörtgen 4"/>
          <p:cNvSpPr/>
          <p:nvPr/>
        </p:nvSpPr>
        <p:spPr>
          <a:xfrm>
            <a:off x="6228184" y="506040"/>
            <a:ext cx="1887568" cy="369332"/>
          </a:xfrm>
          <a:prstGeom prst="rect">
            <a:avLst/>
          </a:prstGeom>
        </p:spPr>
        <p:txBody>
          <a:bodyPr wrap="none">
            <a:spAutoFit/>
          </a:bodyPr>
          <a:lstStyle/>
          <a:p>
            <a:pPr>
              <a:spcBef>
                <a:spcPct val="0"/>
              </a:spcBef>
              <a:defRPr/>
            </a:pPr>
            <a:r>
              <a:rPr lang="tr-TR" dirty="0">
                <a:solidFill>
                  <a:srgbClr val="1F497D"/>
                </a:solidFill>
              </a:rPr>
              <a:t>Sanayi Müdürlüğü</a:t>
            </a:r>
            <a:endParaRPr lang="tr-TR" dirty="0">
              <a:solidFill>
                <a:srgbClr val="1F497D"/>
              </a:solidFill>
            </a:endParaRPr>
          </a:p>
        </p:txBody>
      </p:sp>
    </p:spTree>
    <p:extLst>
      <p:ext uri="{BB962C8B-B14F-4D97-AF65-F5344CB8AC3E}">
        <p14:creationId xmlns:p14="http://schemas.microsoft.com/office/powerpoint/2010/main" val="1112369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85638"/>
            <a:ext cx="8229600" cy="576064"/>
          </a:xfrm>
        </p:spPr>
        <p:txBody>
          <a:bodyPr>
            <a:normAutofit fontScale="90000"/>
          </a:bodyPr>
          <a:lstStyle/>
          <a:p>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Kapasite Raporlarının Geçerlilik Süresi-1</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88740" y="2044760"/>
            <a:ext cx="7416824" cy="3816424"/>
          </a:xfrm>
        </p:spPr>
        <p:txBody>
          <a:bodyPr>
            <a:normAutofit/>
          </a:bodyPr>
          <a:lstStyle/>
          <a:p>
            <a:pPr>
              <a:spcBef>
                <a:spcPts val="600"/>
              </a:spcBef>
              <a:spcAft>
                <a:spcPts val="600"/>
              </a:spcAft>
            </a:pPr>
            <a:r>
              <a:rPr lang="tr-TR" sz="2400" dirty="0">
                <a:latin typeface="Arial" panose="020B0604020202020204" pitchFamily="34" charset="0"/>
                <a:cs typeface="Arial" panose="020B0604020202020204" pitchFamily="34" charset="0"/>
              </a:rPr>
              <a:t>Kapasite raporlarının </a:t>
            </a:r>
            <a:r>
              <a:rPr lang="tr-TR" sz="2400" dirty="0">
                <a:solidFill>
                  <a:srgbClr val="FF0000"/>
                </a:solidFill>
                <a:latin typeface="Arial" panose="020B0604020202020204" pitchFamily="34" charset="0"/>
                <a:cs typeface="Arial" panose="020B0604020202020204" pitchFamily="34" charset="0"/>
              </a:rPr>
              <a:t>geçerlilik süresi iki yıldır </a:t>
            </a:r>
          </a:p>
          <a:p>
            <a:pPr>
              <a:spcBef>
                <a:spcPts val="600"/>
              </a:spcBef>
              <a:spcAft>
                <a:spcPts val="600"/>
              </a:spcAft>
            </a:pPr>
            <a:r>
              <a:rPr lang="tr-TR" sz="2400" dirty="0">
                <a:latin typeface="Arial" panose="020B0604020202020204" pitchFamily="34" charset="0"/>
                <a:cs typeface="Arial" panose="020B0604020202020204" pitchFamily="34" charset="0"/>
              </a:rPr>
              <a:t>Belirlenen </a:t>
            </a:r>
            <a:r>
              <a:rPr lang="tr-TR" sz="2400" dirty="0" smtClean="0">
                <a:latin typeface="Arial" panose="020B0604020202020204" pitchFamily="34" charset="0"/>
                <a:cs typeface="Arial" panose="020B0604020202020204" pitchFamily="34" charset="0"/>
              </a:rPr>
              <a:t>bazı sektörler </a:t>
            </a:r>
            <a:r>
              <a:rPr lang="tr-TR" sz="2400" dirty="0">
                <a:latin typeface="Arial" panose="020B0604020202020204" pitchFamily="34" charset="0"/>
                <a:cs typeface="Arial" panose="020B0604020202020204" pitchFamily="34" charset="0"/>
              </a:rPr>
              <a:t>için geçerlilik süresi ise bir yıldır </a:t>
            </a:r>
          </a:p>
          <a:p>
            <a:pPr>
              <a:spcBef>
                <a:spcPts val="600"/>
              </a:spcBef>
              <a:spcAft>
                <a:spcPts val="600"/>
              </a:spcAft>
            </a:pPr>
            <a:r>
              <a:rPr lang="tr-TR" sz="2400" dirty="0">
                <a:latin typeface="Arial" panose="020B0604020202020204" pitchFamily="34" charset="0"/>
                <a:cs typeface="Arial" panose="020B0604020202020204" pitchFamily="34" charset="0"/>
              </a:rPr>
              <a:t>Kiralanmış </a:t>
            </a:r>
            <a:r>
              <a:rPr lang="tr-TR" sz="2400" dirty="0" smtClean="0">
                <a:latin typeface="Arial" panose="020B0604020202020204" pitchFamily="34" charset="0"/>
                <a:cs typeface="Arial" panose="020B0604020202020204" pitchFamily="34" charset="0"/>
              </a:rPr>
              <a:t>makinelerin </a:t>
            </a:r>
            <a:r>
              <a:rPr lang="tr-TR" sz="2400" dirty="0" smtClean="0">
                <a:solidFill>
                  <a:srgbClr val="FF0000"/>
                </a:solidFill>
                <a:latin typeface="Arial" panose="020B0604020202020204" pitchFamily="34" charset="0"/>
                <a:cs typeface="Arial" panose="020B0604020202020204" pitchFamily="34" charset="0"/>
              </a:rPr>
              <a:t>kira </a:t>
            </a:r>
            <a:r>
              <a:rPr lang="tr-TR" sz="2400" dirty="0">
                <a:solidFill>
                  <a:srgbClr val="FF0000"/>
                </a:solidFill>
                <a:latin typeface="Arial" panose="020B0604020202020204" pitchFamily="34" charset="0"/>
                <a:cs typeface="Arial" panose="020B0604020202020204" pitchFamily="34" charset="0"/>
              </a:rPr>
              <a:t>başlangıç </a:t>
            </a:r>
            <a:r>
              <a:rPr lang="tr-TR" sz="2400" dirty="0">
                <a:latin typeface="Arial" panose="020B0604020202020204" pitchFamily="34" charset="0"/>
                <a:cs typeface="Arial" panose="020B0604020202020204" pitchFamily="34" charset="0"/>
              </a:rPr>
              <a:t>ve </a:t>
            </a:r>
            <a:r>
              <a:rPr lang="tr-TR" sz="2400" dirty="0">
                <a:solidFill>
                  <a:srgbClr val="FF0000"/>
                </a:solidFill>
                <a:latin typeface="Arial" panose="020B0604020202020204" pitchFamily="34" charset="0"/>
                <a:cs typeface="Arial" panose="020B0604020202020204" pitchFamily="34" charset="0"/>
              </a:rPr>
              <a:t>bitiş tarihleri </a:t>
            </a:r>
            <a:r>
              <a:rPr lang="tr-TR" sz="2400" dirty="0">
                <a:latin typeface="Arial" panose="020B0604020202020204" pitchFamily="34" charset="0"/>
                <a:cs typeface="Arial" panose="020B0604020202020204" pitchFamily="34" charset="0"/>
              </a:rPr>
              <a:t>ile </a:t>
            </a:r>
            <a:r>
              <a:rPr lang="tr-TR" sz="2400" dirty="0">
                <a:solidFill>
                  <a:srgbClr val="FF0000"/>
                </a:solidFill>
                <a:latin typeface="Arial" panose="020B0604020202020204" pitchFamily="34" charset="0"/>
                <a:cs typeface="Arial" panose="020B0604020202020204" pitchFamily="34" charset="0"/>
              </a:rPr>
              <a:t>kimden/hangi firmadan </a:t>
            </a:r>
            <a:r>
              <a:rPr lang="tr-TR" sz="2400" dirty="0" smtClean="0">
                <a:latin typeface="Arial" panose="020B0604020202020204" pitchFamily="34" charset="0"/>
                <a:cs typeface="Arial" panose="020B0604020202020204" pitchFamily="34" charset="0"/>
              </a:rPr>
              <a:t>kiralandığı tablo 1’in altına yazılır</a:t>
            </a:r>
            <a:endParaRPr lang="tr-TR" sz="2400" dirty="0">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Varsa kiraya </a:t>
            </a:r>
            <a:r>
              <a:rPr lang="tr-TR" sz="2400" dirty="0">
                <a:latin typeface="Arial" panose="020B0604020202020204" pitchFamily="34" charset="0"/>
                <a:cs typeface="Arial" panose="020B0604020202020204" pitchFamily="34" charset="0"/>
              </a:rPr>
              <a:t>veren firmanın kapasite </a:t>
            </a:r>
            <a:r>
              <a:rPr lang="tr-TR" sz="2400" dirty="0" smtClean="0">
                <a:latin typeface="Arial" panose="020B0604020202020204" pitchFamily="34" charset="0"/>
                <a:cs typeface="Arial" panose="020B0604020202020204" pitchFamily="34" charset="0"/>
              </a:rPr>
              <a:t>raporu iptal edilir</a:t>
            </a:r>
          </a:p>
        </p:txBody>
      </p:sp>
      <p:sp>
        <p:nvSpPr>
          <p:cNvPr id="4" name="Slayt Numarası Yer Tutucusu 3"/>
          <p:cNvSpPr>
            <a:spLocks noGrp="1"/>
          </p:cNvSpPr>
          <p:nvPr>
            <p:ph type="sldNum" sz="quarter" idx="12"/>
          </p:nvPr>
        </p:nvSpPr>
        <p:spPr>
          <a:xfrm>
            <a:off x="7524328" y="6356350"/>
            <a:ext cx="1162472" cy="365125"/>
          </a:xfrm>
        </p:spPr>
        <p:txBody>
          <a:bodyPr/>
          <a:lstStyle/>
          <a:p>
            <a:fld id="{13AF967F-37FB-49E9-BACA-2CAFCE53F953}" type="slidenum">
              <a:rPr lang="tr-TR" smtClean="0"/>
              <a:pPr/>
              <a:t>21</a:t>
            </a:fld>
            <a:endParaRPr lang="tr-TR" dirty="0"/>
          </a:p>
        </p:txBody>
      </p:sp>
      <p:sp>
        <p:nvSpPr>
          <p:cNvPr id="5" name="Metin kutusu 4"/>
          <p:cNvSpPr txBox="1"/>
          <p:nvPr/>
        </p:nvSpPr>
        <p:spPr>
          <a:xfrm>
            <a:off x="3851920" y="0"/>
            <a:ext cx="4392488" cy="369332"/>
          </a:xfrm>
          <a:prstGeom prst="rect">
            <a:avLst/>
          </a:prstGeom>
          <a:noFill/>
        </p:spPr>
        <p:txBody>
          <a:bodyPr wrap="squar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6" name="Dikdörtgen 5"/>
          <p:cNvSpPr/>
          <p:nvPr/>
        </p:nvSpPr>
        <p:spPr>
          <a:xfrm>
            <a:off x="5796136" y="477430"/>
            <a:ext cx="2074671" cy="400110"/>
          </a:xfrm>
          <a:prstGeom prst="rect">
            <a:avLst/>
          </a:prstGeom>
        </p:spPr>
        <p:txBody>
          <a:bodyPr wrap="none">
            <a:spAutoFit/>
          </a:bodyPr>
          <a:lstStyle/>
          <a:p>
            <a:pPr lvl="0">
              <a:spcBef>
                <a:spcPct val="0"/>
              </a:spcBef>
              <a:defRPr/>
            </a:pPr>
            <a:r>
              <a:rPr lang="tr-TR" sz="2000" dirty="0">
                <a:solidFill>
                  <a:srgbClr val="1F497D"/>
                </a:solidFill>
                <a:ea typeface="+mj-ea"/>
                <a:cs typeface="+mj-cs"/>
              </a:rPr>
              <a:t>Sanayi Müdürlüğü</a:t>
            </a:r>
            <a:endParaRPr lang="tr-TR" sz="2000" dirty="0">
              <a:solidFill>
                <a:srgbClr val="1F497D"/>
              </a:solidFill>
              <a:ea typeface="+mj-ea"/>
              <a:cs typeface="+mj-cs"/>
            </a:endParaRPr>
          </a:p>
        </p:txBody>
      </p:sp>
    </p:spTree>
    <p:extLst>
      <p:ext uri="{BB962C8B-B14F-4D97-AF65-F5344CB8AC3E}">
        <p14:creationId xmlns:p14="http://schemas.microsoft.com/office/powerpoint/2010/main" val="2594765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36442"/>
            <a:ext cx="8229600" cy="492358"/>
          </a:xfrm>
        </p:spPr>
        <p:txBody>
          <a:bodyPr>
            <a:normAutofit fontScale="90000"/>
          </a:bodyPr>
          <a:lstStyle/>
          <a:p>
            <a:r>
              <a:rPr lang="tr-TR" sz="3200" b="1" dirty="0">
                <a:latin typeface="Arial" panose="020B0604020202020204" pitchFamily="34" charset="0"/>
                <a:cs typeface="Arial" panose="020B0604020202020204" pitchFamily="34" charset="0"/>
              </a:rPr>
              <a:t>Kapasite </a:t>
            </a:r>
            <a:r>
              <a:rPr lang="tr-TR" sz="3200" b="1" dirty="0" smtClean="0">
                <a:latin typeface="Arial" panose="020B0604020202020204" pitchFamily="34" charset="0"/>
                <a:cs typeface="Arial" panose="020B0604020202020204" pitchFamily="34" charset="0"/>
              </a:rPr>
              <a:t>Raporlarının Geçerlilik Süresi-2</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57200" y="1813010"/>
            <a:ext cx="8229600" cy="4543340"/>
          </a:xfrm>
        </p:spPr>
        <p:txBody>
          <a:bodyPr>
            <a:normAutofit lnSpcReduction="10000"/>
          </a:bodyPr>
          <a:lstStyle/>
          <a:p>
            <a:pPr>
              <a:spcBef>
                <a:spcPts val="600"/>
              </a:spcBef>
              <a:spcAft>
                <a:spcPts val="600"/>
              </a:spcAft>
            </a:pPr>
            <a:r>
              <a:rPr lang="tr-TR" sz="2400" dirty="0">
                <a:solidFill>
                  <a:srgbClr val="FF0000"/>
                </a:solidFill>
                <a:latin typeface="Arial" panose="020B0604020202020204" pitchFamily="34" charset="0"/>
                <a:cs typeface="Arial" panose="020B0604020202020204" pitchFamily="34" charset="0"/>
              </a:rPr>
              <a:t>Makine ve teçhizatın kira süresi </a:t>
            </a:r>
            <a:r>
              <a:rPr lang="tr-TR" sz="2400" dirty="0" smtClean="0">
                <a:solidFill>
                  <a:srgbClr val="FF0000"/>
                </a:solidFill>
                <a:latin typeface="Arial" panose="020B0604020202020204" pitchFamily="34" charset="0"/>
                <a:cs typeface="Arial" panose="020B0604020202020204" pitchFamily="34" charset="0"/>
              </a:rPr>
              <a:t>en az bir yıl olacak</a:t>
            </a:r>
            <a:endParaRPr lang="tr-TR" sz="2400" dirty="0">
              <a:solidFill>
                <a:srgbClr val="FF0000"/>
              </a:solidFill>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Kira sözleşmesi </a:t>
            </a:r>
            <a:r>
              <a:rPr lang="tr-TR" sz="2400" dirty="0">
                <a:latin typeface="Arial" panose="020B0604020202020204" pitchFamily="34" charset="0"/>
                <a:cs typeface="Arial" panose="020B0604020202020204" pitchFamily="34" charset="0"/>
              </a:rPr>
              <a:t>yapıldığı tarihten itibaren </a:t>
            </a:r>
            <a:r>
              <a:rPr lang="tr-TR" sz="2400" dirty="0">
                <a:solidFill>
                  <a:srgbClr val="FF0000"/>
                </a:solidFill>
                <a:latin typeface="Arial" panose="020B0604020202020204" pitchFamily="34" charset="0"/>
                <a:cs typeface="Arial" panose="020B0604020202020204" pitchFamily="34" charset="0"/>
              </a:rPr>
              <a:t>üç ay içerisinde </a:t>
            </a:r>
            <a:r>
              <a:rPr lang="tr-TR" sz="2400" dirty="0" smtClean="0">
                <a:latin typeface="Arial" panose="020B0604020202020204" pitchFamily="34" charset="0"/>
                <a:cs typeface="Arial" panose="020B0604020202020204" pitchFamily="34" charset="0"/>
              </a:rPr>
              <a:t>onaya gönderilecek (bir yıllık olanlar için)</a:t>
            </a:r>
            <a:endParaRPr lang="tr-TR" sz="2400" dirty="0">
              <a:latin typeface="Arial" panose="020B0604020202020204" pitchFamily="34" charset="0"/>
              <a:cs typeface="Arial" panose="020B0604020202020204" pitchFamily="34" charset="0"/>
            </a:endParaRPr>
          </a:p>
          <a:p>
            <a:pPr lvl="0">
              <a:spcBef>
                <a:spcPts val="600"/>
              </a:spcBef>
              <a:spcAft>
                <a:spcPts val="600"/>
              </a:spcAft>
            </a:pPr>
            <a:r>
              <a:rPr lang="tr-TR" sz="2400" dirty="0">
                <a:latin typeface="Arial" panose="020B0604020202020204" pitchFamily="34" charset="0"/>
                <a:cs typeface="Arial" panose="020B0604020202020204" pitchFamily="34" charset="0"/>
              </a:rPr>
              <a:t>Daha önce kapasite </a:t>
            </a:r>
            <a:r>
              <a:rPr lang="tr-TR" sz="2400" dirty="0" smtClean="0">
                <a:latin typeface="Arial" panose="020B0604020202020204" pitchFamily="34" charset="0"/>
                <a:cs typeface="Arial" panose="020B0604020202020204" pitchFamily="34" charset="0"/>
              </a:rPr>
              <a:t>raporu var,  kira süresi </a:t>
            </a:r>
            <a:r>
              <a:rPr lang="tr-TR" sz="2400" dirty="0">
                <a:latin typeface="Arial" panose="020B0604020202020204" pitchFamily="34" charset="0"/>
                <a:cs typeface="Arial" panose="020B0604020202020204" pitchFamily="34" charset="0"/>
              </a:rPr>
              <a:t>bir yıldan az </a:t>
            </a:r>
            <a:r>
              <a:rPr lang="tr-TR" sz="2400" dirty="0" smtClean="0">
                <a:latin typeface="Arial" panose="020B0604020202020204" pitchFamily="34" charset="0"/>
                <a:cs typeface="Arial" panose="020B0604020202020204" pitchFamily="34" charset="0"/>
              </a:rPr>
              <a:t>ise bir </a:t>
            </a:r>
            <a:r>
              <a:rPr lang="tr-TR" sz="2400" dirty="0">
                <a:latin typeface="Arial" panose="020B0604020202020204" pitchFamily="34" charset="0"/>
                <a:cs typeface="Arial" panose="020B0604020202020204" pitchFamily="34" charset="0"/>
              </a:rPr>
              <a:t>yıllık süre ile </a:t>
            </a:r>
            <a:r>
              <a:rPr lang="tr-TR" sz="2400" dirty="0" smtClean="0">
                <a:latin typeface="Arial" panose="020B0604020202020204" pitchFamily="34" charset="0"/>
                <a:cs typeface="Arial" panose="020B0604020202020204" pitchFamily="34" charset="0"/>
              </a:rPr>
              <a:t>onaylanır </a:t>
            </a:r>
          </a:p>
          <a:p>
            <a:pPr lvl="0">
              <a:spcBef>
                <a:spcPts val="600"/>
              </a:spcBef>
              <a:spcAft>
                <a:spcPts val="600"/>
              </a:spcAft>
            </a:pPr>
            <a:r>
              <a:rPr lang="tr-TR" sz="2400" dirty="0" smtClean="0">
                <a:solidFill>
                  <a:prstClr val="black"/>
                </a:solidFill>
                <a:latin typeface="Arial" panose="020B0604020202020204" pitchFamily="34" charset="0"/>
                <a:cs typeface="Arial" panose="020B0604020202020204" pitchFamily="34" charset="0"/>
              </a:rPr>
              <a:t>Finansal </a:t>
            </a:r>
            <a:r>
              <a:rPr lang="tr-TR" sz="2400" dirty="0">
                <a:solidFill>
                  <a:prstClr val="black"/>
                </a:solidFill>
                <a:latin typeface="Arial" panose="020B0604020202020204" pitchFamily="34" charset="0"/>
                <a:cs typeface="Arial" panose="020B0604020202020204" pitchFamily="34" charset="0"/>
              </a:rPr>
              <a:t>Kiralama (Leasing) da </a:t>
            </a:r>
            <a:r>
              <a:rPr lang="tr-TR" sz="2400" dirty="0" smtClean="0">
                <a:solidFill>
                  <a:prstClr val="black"/>
                </a:solidFill>
                <a:latin typeface="Arial" panose="020B0604020202020204" pitchFamily="34" charset="0"/>
                <a:cs typeface="Arial" panose="020B0604020202020204" pitchFamily="34" charset="0"/>
              </a:rPr>
              <a:t>2 yıl süre </a:t>
            </a:r>
            <a:r>
              <a:rPr lang="tr-TR" sz="2400" dirty="0" smtClean="0">
                <a:solidFill>
                  <a:prstClr val="black"/>
                </a:solidFill>
                <a:latin typeface="Arial" panose="020B0604020202020204" pitchFamily="34" charset="0"/>
                <a:cs typeface="Arial" panose="020B0604020202020204" pitchFamily="34" charset="0"/>
              </a:rPr>
              <a:t>verilir</a:t>
            </a:r>
            <a:endParaRPr lang="tr-TR" sz="2400" dirty="0">
              <a:solidFill>
                <a:prstClr val="black"/>
              </a:solidFill>
              <a:latin typeface="Arial" panose="020B0604020202020204" pitchFamily="34" charset="0"/>
              <a:cs typeface="Arial" panose="020B0604020202020204" pitchFamily="34" charset="0"/>
            </a:endParaRPr>
          </a:p>
          <a:p>
            <a:pPr lvl="0">
              <a:spcBef>
                <a:spcPts val="600"/>
              </a:spcBef>
              <a:spcAft>
                <a:spcPts val="600"/>
              </a:spcAft>
            </a:pPr>
            <a:r>
              <a:rPr lang="tr-TR" sz="2400" dirty="0" smtClean="0">
                <a:latin typeface="Arial" panose="020B0604020202020204" pitchFamily="34" charset="0"/>
                <a:cs typeface="Arial" panose="020B0604020202020204" pitchFamily="34" charset="0"/>
              </a:rPr>
              <a:t>İş </a:t>
            </a:r>
            <a:r>
              <a:rPr lang="tr-TR" sz="2400" dirty="0">
                <a:latin typeface="Arial" panose="020B0604020202020204" pitchFamily="34" charset="0"/>
                <a:cs typeface="Arial" panose="020B0604020202020204" pitchFamily="34" charset="0"/>
              </a:rPr>
              <a:t>sözleşmesi karşılığı üretim yapan işyerleri için ilk kapasite veya yenilemelerde en az bir yıllık  sözleşme olması ve sözleşme yapıldığı tarihten itibaren üç ay içerisinde  kapasite raporunun düzenlenerek onay için Birliğe gönderilmesi gerekir</a:t>
            </a: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452320" y="6356350"/>
            <a:ext cx="1234480" cy="365125"/>
          </a:xfrm>
        </p:spPr>
        <p:txBody>
          <a:bodyPr/>
          <a:lstStyle/>
          <a:p>
            <a:fld id="{13AF967F-37FB-49E9-BACA-2CAFCE53F953}" type="slidenum">
              <a:rPr lang="tr-TR" smtClean="0"/>
              <a:pPr/>
              <a:t>22</a:t>
            </a:fld>
            <a:endParaRPr lang="tr-TR" dirty="0"/>
          </a:p>
        </p:txBody>
      </p:sp>
      <p:sp>
        <p:nvSpPr>
          <p:cNvPr id="6" name="Metin kutusu 5"/>
          <p:cNvSpPr txBox="1"/>
          <p:nvPr/>
        </p:nvSpPr>
        <p:spPr>
          <a:xfrm>
            <a:off x="3995936" y="0"/>
            <a:ext cx="4176464" cy="369332"/>
          </a:xfrm>
          <a:prstGeom prst="rect">
            <a:avLst/>
          </a:prstGeom>
          <a:noFill/>
        </p:spPr>
        <p:txBody>
          <a:bodyPr wrap="squar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5" name="Dikdörtgen 4"/>
          <p:cNvSpPr/>
          <p:nvPr/>
        </p:nvSpPr>
        <p:spPr>
          <a:xfrm>
            <a:off x="6284832" y="478852"/>
            <a:ext cx="1887568" cy="369332"/>
          </a:xfrm>
          <a:prstGeom prst="rect">
            <a:avLst/>
          </a:prstGeom>
        </p:spPr>
        <p:txBody>
          <a:bodyPr wrap="none">
            <a:spAutoFit/>
          </a:bodyPr>
          <a:lstStyle/>
          <a:p>
            <a:pPr>
              <a:spcBef>
                <a:spcPct val="0"/>
              </a:spcBef>
              <a:defRPr/>
            </a:pPr>
            <a:r>
              <a:rPr lang="tr-TR" dirty="0">
                <a:solidFill>
                  <a:srgbClr val="1F497D"/>
                </a:solidFill>
              </a:rPr>
              <a:t>Sanayi Müdürlüğü</a:t>
            </a:r>
            <a:endParaRPr lang="tr-TR" dirty="0">
              <a:solidFill>
                <a:srgbClr val="1F497D"/>
              </a:solidFill>
            </a:endParaRPr>
          </a:p>
        </p:txBody>
      </p:sp>
    </p:spTree>
    <p:extLst>
      <p:ext uri="{BB962C8B-B14F-4D97-AF65-F5344CB8AC3E}">
        <p14:creationId xmlns:p14="http://schemas.microsoft.com/office/powerpoint/2010/main" val="1229702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908720"/>
            <a:ext cx="8064896" cy="576064"/>
          </a:xfrm>
        </p:spPr>
        <p:txBody>
          <a:bodyPr>
            <a:normAutofit fontScale="90000"/>
          </a:bodyPr>
          <a:lstStyle/>
          <a:p>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Kapasite Kriterlerinin Uygulama Esasları</a:t>
            </a:r>
            <a:r>
              <a:rPr lang="tr-TR" sz="3600" dirty="0" smtClean="0">
                <a:latin typeface="Arial" panose="020B0604020202020204" pitchFamily="34" charset="0"/>
                <a:cs typeface="Arial" panose="020B0604020202020204" pitchFamily="34" charset="0"/>
              </a:rPr>
              <a:t/>
            </a:r>
            <a:br>
              <a:rPr lang="tr-TR" sz="3600" dirty="0" smtClean="0">
                <a:latin typeface="Arial" panose="020B0604020202020204" pitchFamily="34" charset="0"/>
                <a:cs typeface="Arial" panose="020B0604020202020204" pitchFamily="34" charset="0"/>
              </a:rPr>
            </a:br>
            <a:endParaRPr lang="tr-TR" sz="31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251520" y="1556792"/>
            <a:ext cx="8496944" cy="4536504"/>
          </a:xfrm>
        </p:spPr>
        <p:txBody>
          <a:bodyPr>
            <a:noAutofit/>
          </a:bodyPr>
          <a:lstStyle/>
          <a:p>
            <a:pPr>
              <a:lnSpc>
                <a:spcPct val="150000"/>
              </a:lnSpc>
              <a:spcBef>
                <a:spcPts val="600"/>
              </a:spcBef>
              <a:spcAft>
                <a:spcPts val="600"/>
              </a:spcAft>
            </a:pPr>
            <a:r>
              <a:rPr lang="tr-TR" sz="2400" dirty="0" smtClean="0">
                <a:solidFill>
                  <a:srgbClr val="FF0000"/>
                </a:solidFill>
                <a:latin typeface="Arial" panose="020B0604020202020204" pitchFamily="34" charset="0"/>
                <a:cs typeface="Arial" panose="020B0604020202020204" pitchFamily="34" charset="0"/>
              </a:rPr>
              <a:t>Günde 8 </a:t>
            </a:r>
            <a:r>
              <a:rPr lang="tr-TR" sz="2400" dirty="0">
                <a:solidFill>
                  <a:srgbClr val="FF0000"/>
                </a:solidFill>
                <a:latin typeface="Arial" panose="020B0604020202020204" pitchFamily="34" charset="0"/>
                <a:cs typeface="Arial" panose="020B0604020202020204" pitchFamily="34" charset="0"/>
              </a:rPr>
              <a:t>saat </a:t>
            </a:r>
            <a:r>
              <a:rPr lang="tr-TR" sz="2400" dirty="0" smtClean="0">
                <a:solidFill>
                  <a:srgbClr val="FF0000"/>
                </a:solidFill>
                <a:latin typeface="Arial" panose="020B0604020202020204" pitchFamily="34" charset="0"/>
                <a:cs typeface="Arial" panose="020B0604020202020204" pitchFamily="34" charset="0"/>
              </a:rPr>
              <a:t>yılda 300 </a:t>
            </a:r>
            <a:r>
              <a:rPr lang="tr-TR" sz="2400" dirty="0">
                <a:solidFill>
                  <a:srgbClr val="FF0000"/>
                </a:solidFill>
                <a:latin typeface="Arial" panose="020B0604020202020204" pitchFamily="34" charset="0"/>
                <a:cs typeface="Arial" panose="020B0604020202020204" pitchFamily="34" charset="0"/>
              </a:rPr>
              <a:t>işgünü</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üzerinden düzenlenir</a:t>
            </a:r>
          </a:p>
          <a:p>
            <a:pPr>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Teknolojik zorunluluk varsa 24 </a:t>
            </a:r>
            <a:r>
              <a:rPr lang="tr-TR" sz="2400" dirty="0">
                <a:latin typeface="Arial" panose="020B0604020202020204" pitchFamily="34" charset="0"/>
                <a:cs typeface="Arial" panose="020B0604020202020204" pitchFamily="34" charset="0"/>
              </a:rPr>
              <a:t>saat üzerinden </a:t>
            </a:r>
            <a:r>
              <a:rPr lang="tr-TR" sz="2400" dirty="0" smtClean="0">
                <a:latin typeface="Arial" panose="020B0604020202020204" pitchFamily="34" charset="0"/>
                <a:cs typeface="Arial" panose="020B0604020202020204" pitchFamily="34" charset="0"/>
              </a:rPr>
              <a:t>hesaplanır</a:t>
            </a:r>
          </a:p>
          <a:p>
            <a:pPr>
              <a:spcBef>
                <a:spcPts val="600"/>
              </a:spcBef>
              <a:spcAft>
                <a:spcPts val="600"/>
              </a:spcAft>
            </a:pPr>
            <a:r>
              <a:rPr lang="tr-TR" sz="2400" dirty="0" smtClean="0">
                <a:latin typeface="Arial" panose="020B0604020202020204" pitchFamily="34" charset="0"/>
                <a:cs typeface="Arial" panose="020B0604020202020204" pitchFamily="34" charset="0"/>
              </a:rPr>
              <a:t>Seramik </a:t>
            </a:r>
            <a:r>
              <a:rPr lang="tr-TR" sz="2400" dirty="0">
                <a:latin typeface="Arial" panose="020B0604020202020204" pitchFamily="34" charset="0"/>
                <a:cs typeface="Arial" panose="020B0604020202020204" pitchFamily="34" charset="0"/>
              </a:rPr>
              <a:t>fabrikaları, çimento fabrikaları, ark ocakları, cam fabrikaları, petrol rafinerileri, tuğla kiremit  fabrikaları, alkit reçinesi, enerji santralleri, sunta, vb. imalatlarıdır. </a:t>
            </a:r>
          </a:p>
          <a:p>
            <a:pPr>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Kriterinde </a:t>
            </a:r>
            <a:r>
              <a:rPr lang="tr-TR" sz="2400" dirty="0">
                <a:latin typeface="Arial" panose="020B0604020202020204" pitchFamily="34" charset="0"/>
                <a:cs typeface="Arial" panose="020B0604020202020204" pitchFamily="34" charset="0"/>
              </a:rPr>
              <a:t>belirtilmediği sürece </a:t>
            </a:r>
            <a:r>
              <a:rPr lang="tr-TR" sz="2400" dirty="0" smtClean="0">
                <a:latin typeface="Arial" panose="020B0604020202020204" pitchFamily="34" charset="0"/>
                <a:cs typeface="Arial" panose="020B0604020202020204" pitchFamily="34" charset="0"/>
              </a:rPr>
              <a:t>imalat </a:t>
            </a:r>
            <a:r>
              <a:rPr lang="tr-TR" sz="2400" dirty="0">
                <a:latin typeface="Arial" panose="020B0604020202020204" pitchFamily="34" charset="0"/>
                <a:cs typeface="Arial" panose="020B0604020202020204" pitchFamily="34" charset="0"/>
              </a:rPr>
              <a:t>firesi </a:t>
            </a:r>
            <a:r>
              <a:rPr lang="tr-TR" sz="2400" dirty="0" smtClean="0">
                <a:latin typeface="Arial" panose="020B0604020202020204" pitchFamily="34" charset="0"/>
                <a:cs typeface="Arial" panose="020B0604020202020204" pitchFamily="34" charset="0"/>
              </a:rPr>
              <a:t>gösterilmez</a:t>
            </a:r>
            <a:endParaRPr lang="tr-TR" sz="2400" dirty="0">
              <a:latin typeface="Arial" panose="020B0604020202020204" pitchFamily="34" charset="0"/>
              <a:cs typeface="Arial" panose="020B0604020202020204" pitchFamily="34" charset="0"/>
            </a:endParaRPr>
          </a:p>
          <a:p>
            <a:pPr lvl="0">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Vardiya sayısı belirtilmez</a:t>
            </a:r>
          </a:p>
          <a:p>
            <a:pPr>
              <a:spcAft>
                <a:spcPts val="1200"/>
              </a:spcAft>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452320" y="6356350"/>
            <a:ext cx="1234480" cy="365125"/>
          </a:xfrm>
        </p:spPr>
        <p:txBody>
          <a:bodyPr/>
          <a:lstStyle/>
          <a:p>
            <a:fld id="{13AF967F-37FB-49E9-BACA-2CAFCE53F953}" type="slidenum">
              <a:rPr lang="tr-TR" smtClean="0"/>
              <a:pPr/>
              <a:t>23</a:t>
            </a:fld>
            <a:endParaRPr lang="tr-TR" dirty="0"/>
          </a:p>
        </p:txBody>
      </p:sp>
      <p:sp>
        <p:nvSpPr>
          <p:cNvPr id="5" name="Metin kutusu 4"/>
          <p:cNvSpPr txBox="1"/>
          <p:nvPr/>
        </p:nvSpPr>
        <p:spPr>
          <a:xfrm>
            <a:off x="6300192" y="577138"/>
            <a:ext cx="2088232" cy="400110"/>
          </a:xfrm>
          <a:prstGeom prst="rect">
            <a:avLst/>
          </a:prstGeom>
          <a:noFill/>
        </p:spPr>
        <p:txBody>
          <a:bodyPr wrap="square" rtlCol="0">
            <a:spAutoFit/>
          </a:bodyPr>
          <a:lstStyle/>
          <a:p>
            <a:pPr lvl="0">
              <a:spcBef>
                <a:spcPct val="0"/>
              </a:spcBef>
              <a:defRPr/>
            </a:pPr>
            <a:r>
              <a:rPr lang="tr-TR" sz="2000">
                <a:solidFill>
                  <a:srgbClr val="1F497D"/>
                </a:solidFill>
                <a:ea typeface="+mj-ea"/>
                <a:cs typeface="+mj-cs"/>
              </a:rPr>
              <a:t>Sanayi Müdürlüğü</a:t>
            </a:r>
            <a:endParaRPr lang="tr-TR" sz="2000" dirty="0">
              <a:solidFill>
                <a:srgbClr val="1F497D"/>
              </a:solidFill>
              <a:ea typeface="+mj-ea"/>
              <a:cs typeface="+mj-cs"/>
            </a:endParaRPr>
          </a:p>
        </p:txBody>
      </p:sp>
    </p:spTree>
    <p:extLst>
      <p:ext uri="{BB962C8B-B14F-4D97-AF65-F5344CB8AC3E}">
        <p14:creationId xmlns:p14="http://schemas.microsoft.com/office/powerpoint/2010/main" val="33745952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5832648" cy="360040"/>
          </a:xfrm>
        </p:spPr>
        <p:txBody>
          <a:bodyPr>
            <a:normAutofit fontScale="90000"/>
          </a:bodyPr>
          <a:lstStyle/>
          <a:p>
            <a:r>
              <a:rPr lang="tr-TR" sz="3200" b="1" dirty="0">
                <a:solidFill>
                  <a:srgbClr val="1F497D"/>
                </a:solidFill>
                <a:latin typeface="Arial" panose="020B0604020202020204" pitchFamily="34" charset="0"/>
                <a:cs typeface="Arial" panose="020B0604020202020204" pitchFamily="34" charset="0"/>
              </a:rPr>
              <a:t>Kapasite Tespit </a:t>
            </a:r>
            <a:r>
              <a:rPr lang="tr-TR" sz="3200" b="1" dirty="0" smtClean="0">
                <a:solidFill>
                  <a:srgbClr val="1F497D"/>
                </a:solidFill>
                <a:latin typeface="Arial" panose="020B0604020202020204" pitchFamily="34" charset="0"/>
                <a:cs typeface="Arial" panose="020B0604020202020204" pitchFamily="34" charset="0"/>
              </a:rPr>
              <a:t>Yöntemleri</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97695" y="1848440"/>
            <a:ext cx="8189105" cy="4748911"/>
          </a:xfrm>
        </p:spPr>
        <p:txBody>
          <a:bodyPr>
            <a:normAutofit/>
          </a:bodyPr>
          <a:lstStyle/>
          <a:p>
            <a:pPr>
              <a:spcBef>
                <a:spcPts val="0"/>
              </a:spcBef>
              <a:spcAft>
                <a:spcPts val="600"/>
              </a:spcAft>
            </a:pPr>
            <a:r>
              <a:rPr lang="tr-TR" sz="2400" dirty="0" smtClean="0">
                <a:solidFill>
                  <a:srgbClr val="FF0000"/>
                </a:solidFill>
                <a:latin typeface="Arial" panose="020B0604020202020204" pitchFamily="34" charset="0"/>
                <a:cs typeface="Arial" panose="020B0604020202020204" pitchFamily="34" charset="0"/>
              </a:rPr>
              <a:t>Bir </a:t>
            </a:r>
            <a:r>
              <a:rPr lang="tr-TR" sz="2400" dirty="0">
                <a:solidFill>
                  <a:srgbClr val="FF0000"/>
                </a:solidFill>
                <a:latin typeface="Arial" panose="020B0604020202020204" pitchFamily="34" charset="0"/>
                <a:cs typeface="Arial" panose="020B0604020202020204" pitchFamily="34" charset="0"/>
              </a:rPr>
              <a:t>işyerine kapasite raporu düzenlenebilmesi için makinelerin işyerinde kurulu ve çalışabilir vaziyette olması </a:t>
            </a:r>
            <a:r>
              <a:rPr lang="tr-TR" sz="2400" dirty="0" smtClean="0">
                <a:solidFill>
                  <a:srgbClr val="FF0000"/>
                </a:solidFill>
                <a:latin typeface="Arial" panose="020B0604020202020204" pitchFamily="34" charset="0"/>
                <a:cs typeface="Arial" panose="020B0604020202020204" pitchFamily="34" charset="0"/>
              </a:rPr>
              <a:t>gerekir</a:t>
            </a:r>
          </a:p>
          <a:p>
            <a:pPr lvl="0">
              <a:spcBef>
                <a:spcPts val="600"/>
              </a:spcBef>
            </a:pPr>
            <a:r>
              <a:rPr lang="tr-TR" sz="2400" dirty="0" smtClean="0">
                <a:solidFill>
                  <a:prstClr val="black"/>
                </a:solidFill>
                <a:latin typeface="Arial" panose="020B0604020202020204" pitchFamily="34" charset="0"/>
                <a:cs typeface="Arial" panose="020B0604020202020204" pitchFamily="34" charset="0"/>
              </a:rPr>
              <a:t>Kayıtlarda </a:t>
            </a:r>
            <a:r>
              <a:rPr lang="tr-TR" sz="2400" dirty="0">
                <a:solidFill>
                  <a:prstClr val="black"/>
                </a:solidFill>
                <a:latin typeface="Arial" panose="020B0604020202020204" pitchFamily="34" charset="0"/>
                <a:cs typeface="Arial" panose="020B0604020202020204" pitchFamily="34" charset="0"/>
              </a:rPr>
              <a:t>olmayan makineler dikkate </a:t>
            </a:r>
            <a:r>
              <a:rPr lang="tr-TR" sz="2400" dirty="0" smtClean="0">
                <a:solidFill>
                  <a:prstClr val="black"/>
                </a:solidFill>
                <a:latin typeface="Arial" panose="020B0604020202020204" pitchFamily="34" charset="0"/>
                <a:cs typeface="Arial" panose="020B0604020202020204" pitchFamily="34" charset="0"/>
              </a:rPr>
              <a:t>alınmaz</a:t>
            </a:r>
            <a:endParaRPr lang="tr-TR" sz="2400" dirty="0">
              <a:solidFill>
                <a:prstClr val="black"/>
              </a:solidFill>
              <a:latin typeface="Arial" panose="020B0604020202020204" pitchFamily="34" charset="0"/>
              <a:cs typeface="Arial" panose="020B0604020202020204" pitchFamily="34" charset="0"/>
            </a:endParaRPr>
          </a:p>
          <a:p>
            <a:pPr lvl="0">
              <a:spcBef>
                <a:spcPts val="600"/>
              </a:spcBef>
            </a:pPr>
            <a:r>
              <a:rPr lang="tr-TR" sz="2400" dirty="0" smtClean="0">
                <a:solidFill>
                  <a:prstClr val="black"/>
                </a:solidFill>
                <a:latin typeface="Arial" panose="020B0604020202020204" pitchFamily="34" charset="0"/>
                <a:cs typeface="Arial" panose="020B0604020202020204" pitchFamily="34" charset="0"/>
              </a:rPr>
              <a:t>Üretim </a:t>
            </a:r>
            <a:r>
              <a:rPr lang="tr-TR" sz="2400" dirty="0">
                <a:solidFill>
                  <a:prstClr val="black"/>
                </a:solidFill>
                <a:latin typeface="Arial" panose="020B0604020202020204" pitchFamily="34" charset="0"/>
                <a:cs typeface="Arial" panose="020B0604020202020204" pitchFamily="34" charset="0"/>
              </a:rPr>
              <a:t>hattının bulunması şartıyla tesiste fiilen üretilen/üretilecek mamuller için </a:t>
            </a:r>
            <a:r>
              <a:rPr lang="tr-TR" sz="2400" dirty="0" smtClean="0">
                <a:solidFill>
                  <a:prstClr val="black"/>
                </a:solidFill>
                <a:latin typeface="Arial" panose="020B0604020202020204" pitchFamily="34" charset="0"/>
                <a:cs typeface="Arial" panose="020B0604020202020204" pitchFamily="34" charset="0"/>
              </a:rPr>
              <a:t>düzenlenir</a:t>
            </a:r>
          </a:p>
          <a:p>
            <a:pPr marL="0" lvl="0" indent="0">
              <a:spcBef>
                <a:spcPts val="600"/>
              </a:spcBef>
              <a:buNone/>
            </a:pPr>
            <a:endParaRPr lang="tr-TR" sz="2400" dirty="0" smtClean="0">
              <a:solidFill>
                <a:prstClr val="black"/>
              </a:solidFill>
              <a:latin typeface="Arial" panose="020B0604020202020204" pitchFamily="34" charset="0"/>
              <a:cs typeface="Arial" panose="020B0604020202020204" pitchFamily="34" charset="0"/>
            </a:endParaRPr>
          </a:p>
          <a:p>
            <a:pPr lvl="0">
              <a:spcBef>
                <a:spcPts val="0"/>
              </a:spcBef>
            </a:pPr>
            <a:r>
              <a:rPr lang="tr-TR" sz="2400" dirty="0" smtClean="0">
                <a:solidFill>
                  <a:srgbClr val="FF0000"/>
                </a:solidFill>
                <a:latin typeface="Arial" panose="020B0604020202020204" pitchFamily="34" charset="0"/>
                <a:cs typeface="Arial" panose="020B0604020202020204" pitchFamily="34" charset="0"/>
              </a:rPr>
              <a:t>Kriter </a:t>
            </a:r>
            <a:r>
              <a:rPr lang="tr-TR" sz="2400" dirty="0">
                <a:solidFill>
                  <a:srgbClr val="FF0000"/>
                </a:solidFill>
                <a:latin typeface="Arial" panose="020B0604020202020204" pitchFamily="34" charset="0"/>
                <a:cs typeface="Arial" panose="020B0604020202020204" pitchFamily="34" charset="0"/>
              </a:rPr>
              <a:t>mevcut ise</a:t>
            </a:r>
            <a:r>
              <a:rPr lang="tr-TR" sz="2400" dirty="0">
                <a:solidFill>
                  <a:prstClr val="black"/>
                </a:solidFill>
                <a:latin typeface="Arial" panose="020B0604020202020204" pitchFamily="34" charset="0"/>
                <a:cs typeface="Arial" panose="020B0604020202020204" pitchFamily="34" charset="0"/>
              </a:rPr>
              <a:t>, bu kriterler dikkate alınarak üretimde kullanılacak ham madde ve yardımcı madde ihtiyacı </a:t>
            </a:r>
            <a:r>
              <a:rPr lang="tr-TR" sz="2400" dirty="0" smtClean="0">
                <a:solidFill>
                  <a:prstClr val="black"/>
                </a:solidFill>
                <a:latin typeface="Arial" panose="020B0604020202020204" pitchFamily="34" charset="0"/>
                <a:cs typeface="Arial" panose="020B0604020202020204" pitchFamily="34" charset="0"/>
              </a:rPr>
              <a:t>hesaplanır</a:t>
            </a:r>
            <a:endParaRPr lang="tr-TR" sz="2400" dirty="0">
              <a:solidFill>
                <a:prstClr val="black"/>
              </a:solidFill>
              <a:latin typeface="Arial" panose="020B0604020202020204" pitchFamily="34" charset="0"/>
              <a:cs typeface="Arial" panose="020B0604020202020204" pitchFamily="34" charset="0"/>
            </a:endParaRPr>
          </a:p>
          <a:p>
            <a:pPr marL="0" lvl="0" indent="0">
              <a:spcAft>
                <a:spcPts val="1200"/>
              </a:spcAft>
              <a:buNone/>
            </a:pPr>
            <a:endParaRPr lang="tr-TR" sz="2400" b="1" dirty="0">
              <a:solidFill>
                <a:prstClr val="black"/>
              </a:solidFill>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524328" y="6356350"/>
            <a:ext cx="1162472" cy="365125"/>
          </a:xfrm>
        </p:spPr>
        <p:txBody>
          <a:bodyPr/>
          <a:lstStyle/>
          <a:p>
            <a:fld id="{13AF967F-37FB-49E9-BACA-2CAFCE53F953}" type="slidenum">
              <a:rPr lang="tr-TR" smtClean="0"/>
              <a:pPr/>
              <a:t>24</a:t>
            </a:fld>
            <a:endParaRPr lang="tr-TR" dirty="0"/>
          </a:p>
        </p:txBody>
      </p:sp>
      <p:sp>
        <p:nvSpPr>
          <p:cNvPr id="5" name="Metin kutusu 4"/>
          <p:cNvSpPr txBox="1"/>
          <p:nvPr/>
        </p:nvSpPr>
        <p:spPr>
          <a:xfrm>
            <a:off x="4860032" y="0"/>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6" name="Patlama 1 5"/>
          <p:cNvSpPr/>
          <p:nvPr/>
        </p:nvSpPr>
        <p:spPr>
          <a:xfrm>
            <a:off x="179512" y="798703"/>
            <a:ext cx="8280920" cy="100811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Bef>
                <a:spcPts val="600"/>
              </a:spcBef>
              <a:spcAft>
                <a:spcPts val="600"/>
              </a:spcAft>
            </a:pPr>
            <a:r>
              <a:rPr lang="tr-TR" sz="2400" dirty="0">
                <a:solidFill>
                  <a:schemeClr val="bg1"/>
                </a:solidFill>
                <a:latin typeface="Arial" panose="020B0604020202020204" pitchFamily="34" charset="0"/>
                <a:cs typeface="Arial" panose="020B0604020202020204" pitchFamily="34" charset="0"/>
              </a:rPr>
              <a:t>Tesiste nelere dikkat edilir</a:t>
            </a:r>
          </a:p>
        </p:txBody>
      </p:sp>
    </p:spTree>
    <p:extLst>
      <p:ext uri="{BB962C8B-B14F-4D97-AF65-F5344CB8AC3E}">
        <p14:creationId xmlns:p14="http://schemas.microsoft.com/office/powerpoint/2010/main" val="34688959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9478" y="2097026"/>
            <a:ext cx="7704856" cy="3888432"/>
          </a:xfrm>
        </p:spPr>
        <p:txBody>
          <a:bodyPr>
            <a:normAutofit lnSpcReduction="10000"/>
          </a:bodyPr>
          <a:lstStyle/>
          <a:p>
            <a:pPr>
              <a:spcBef>
                <a:spcPts val="600"/>
              </a:spcBef>
              <a:spcAft>
                <a:spcPts val="600"/>
              </a:spcAft>
            </a:pPr>
            <a:r>
              <a:rPr lang="tr-TR" sz="2400" dirty="0" err="1" smtClean="0">
                <a:latin typeface="Arial" panose="020B0604020202020204" pitchFamily="34" charset="0"/>
                <a:cs typeface="Arial" panose="020B0604020202020204" pitchFamily="34" charset="0"/>
              </a:rPr>
              <a:t>Kronometraj</a:t>
            </a:r>
            <a:r>
              <a:rPr lang="tr-TR" sz="2400" dirty="0" smtClean="0">
                <a:latin typeface="Arial" panose="020B0604020202020204" pitchFamily="34" charset="0"/>
                <a:cs typeface="Arial" panose="020B0604020202020204" pitchFamily="34" charset="0"/>
              </a:rPr>
              <a:t> yöntemi </a:t>
            </a:r>
          </a:p>
          <a:p>
            <a:pPr>
              <a:spcBef>
                <a:spcPts val="600"/>
              </a:spcBef>
              <a:spcAft>
                <a:spcPts val="600"/>
              </a:spcAft>
            </a:pPr>
            <a:r>
              <a:rPr lang="tr-TR" sz="2400" dirty="0" smtClean="0">
                <a:latin typeface="Arial" panose="020B0604020202020204" pitchFamily="34" charset="0"/>
                <a:cs typeface="Arial" panose="020B0604020202020204" pitchFamily="34" charset="0"/>
              </a:rPr>
              <a:t>Seri üretim  yöntemi - yeterli </a:t>
            </a:r>
            <a:r>
              <a:rPr lang="tr-TR" sz="2400" dirty="0">
                <a:latin typeface="Arial" panose="020B0604020202020204" pitchFamily="34" charset="0"/>
                <a:cs typeface="Arial" panose="020B0604020202020204" pitchFamily="34" charset="0"/>
              </a:rPr>
              <a:t>makine ve işçi ile bant sistemi veya tezgah </a:t>
            </a:r>
            <a:r>
              <a:rPr lang="tr-TR" sz="2400" dirty="0" smtClean="0">
                <a:latin typeface="Arial" panose="020B0604020202020204" pitchFamily="34" charset="0"/>
                <a:cs typeface="Arial" panose="020B0604020202020204" pitchFamily="34" charset="0"/>
              </a:rPr>
              <a:t>grubu</a:t>
            </a:r>
            <a:endParaRPr lang="tr-TR" sz="2400" dirty="0">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Kimyasal madde üretiminde reaksiyon süresi </a:t>
            </a:r>
            <a:endParaRPr lang="tr-TR" sz="2400" dirty="0">
              <a:latin typeface="Arial" panose="020B0604020202020204" pitchFamily="34" charset="0"/>
              <a:cs typeface="Arial" panose="020B0604020202020204" pitchFamily="34" charset="0"/>
            </a:endParaRPr>
          </a:p>
          <a:p>
            <a:pPr>
              <a:spcBef>
                <a:spcPts val="600"/>
              </a:spcBef>
              <a:spcAft>
                <a:spcPts val="600"/>
              </a:spcAft>
            </a:pPr>
            <a:r>
              <a:rPr lang="tr-TR" sz="2400" dirty="0" smtClean="0">
                <a:solidFill>
                  <a:srgbClr val="FF0000"/>
                </a:solidFill>
                <a:latin typeface="Arial" panose="020B0604020202020204" pitchFamily="34" charset="0"/>
                <a:cs typeface="Arial" panose="020B0604020202020204" pitchFamily="34" charset="0"/>
              </a:rPr>
              <a:t>Emek </a:t>
            </a:r>
            <a:r>
              <a:rPr lang="tr-TR" sz="2400" dirty="0">
                <a:solidFill>
                  <a:srgbClr val="FF0000"/>
                </a:solidFill>
                <a:latin typeface="Arial" panose="020B0604020202020204" pitchFamily="34" charset="0"/>
                <a:cs typeface="Arial" panose="020B0604020202020204" pitchFamily="34" charset="0"/>
              </a:rPr>
              <a:t>yoğun şekilde montaja dayalı </a:t>
            </a:r>
            <a:r>
              <a:rPr lang="tr-TR" sz="2400" dirty="0">
                <a:latin typeface="Arial" panose="020B0604020202020204" pitchFamily="34" charset="0"/>
                <a:cs typeface="Arial" panose="020B0604020202020204" pitchFamily="34" charset="0"/>
              </a:rPr>
              <a:t>üretim yapan, üretim </a:t>
            </a:r>
            <a:r>
              <a:rPr lang="tr-TR" sz="2400" dirty="0" smtClean="0">
                <a:latin typeface="Arial" panose="020B0604020202020204" pitchFamily="34" charset="0"/>
                <a:cs typeface="Arial" panose="020B0604020202020204" pitchFamily="34" charset="0"/>
              </a:rPr>
              <a:t>tesisleri ile </a:t>
            </a:r>
            <a:r>
              <a:rPr lang="tr-TR" sz="2400" dirty="0" smtClean="0">
                <a:solidFill>
                  <a:srgbClr val="FF0000"/>
                </a:solidFill>
                <a:latin typeface="Arial" panose="020B0604020202020204" pitchFamily="34" charset="0"/>
                <a:cs typeface="Arial" panose="020B0604020202020204" pitchFamily="34" charset="0"/>
              </a:rPr>
              <a:t>yazılım yapanların </a:t>
            </a:r>
            <a:r>
              <a:rPr lang="tr-TR" sz="2400" dirty="0">
                <a:latin typeface="Arial" panose="020B0604020202020204" pitchFamily="34" charset="0"/>
                <a:cs typeface="Arial" panose="020B0604020202020204" pitchFamily="34" charset="0"/>
              </a:rPr>
              <a:t>kapasiteleri, </a:t>
            </a:r>
            <a:r>
              <a:rPr lang="tr-TR" sz="2400" dirty="0">
                <a:solidFill>
                  <a:srgbClr val="FF0000"/>
                </a:solidFill>
                <a:latin typeface="Arial" panose="020B0604020202020204" pitchFamily="34" charset="0"/>
                <a:cs typeface="Arial" panose="020B0604020202020204" pitchFamily="34" charset="0"/>
              </a:rPr>
              <a:t>“</a:t>
            </a:r>
            <a:r>
              <a:rPr lang="tr-TR" sz="2400" dirty="0" smtClean="0">
                <a:solidFill>
                  <a:srgbClr val="FF0000"/>
                </a:solidFill>
                <a:latin typeface="Arial" panose="020B0604020202020204" pitchFamily="34" charset="0"/>
                <a:cs typeface="Arial" panose="020B0604020202020204" pitchFamily="34" charset="0"/>
              </a:rPr>
              <a:t>Adam-Saat</a:t>
            </a:r>
            <a:r>
              <a:rPr lang="tr-TR" sz="2400" dirty="0">
                <a:latin typeface="Arial" panose="020B0604020202020204" pitchFamily="34" charset="0"/>
                <a:cs typeface="Arial" panose="020B0604020202020204" pitchFamily="34" charset="0"/>
              </a:rPr>
              <a:t>” yöntemi ile </a:t>
            </a:r>
            <a:r>
              <a:rPr lang="tr-TR" sz="2400" dirty="0" smtClean="0">
                <a:latin typeface="Arial" panose="020B0604020202020204" pitchFamily="34" charset="0"/>
                <a:cs typeface="Arial" panose="020B0604020202020204" pitchFamily="34" charset="0"/>
              </a:rPr>
              <a:t>belirlenir</a:t>
            </a:r>
            <a:endParaRPr lang="tr-TR" sz="2400" dirty="0" smtClean="0">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Son </a:t>
            </a:r>
            <a:r>
              <a:rPr lang="tr-TR" sz="2400" dirty="0">
                <a:latin typeface="Arial" panose="020B0604020202020204" pitchFamily="34" charset="0"/>
                <a:cs typeface="Arial" panose="020B0604020202020204" pitchFamily="34" charset="0"/>
              </a:rPr>
              <a:t>yılın </a:t>
            </a:r>
            <a:r>
              <a:rPr lang="tr-TR" sz="2400" dirty="0" smtClean="0">
                <a:latin typeface="Arial" panose="020B0604020202020204" pitchFamily="34" charset="0"/>
                <a:cs typeface="Arial" panose="020B0604020202020204" pitchFamily="34" charset="0"/>
              </a:rPr>
              <a:t>varsa </a:t>
            </a:r>
            <a:r>
              <a:rPr lang="tr-TR" sz="2400" dirty="0">
                <a:latin typeface="Arial" panose="020B0604020202020204" pitchFamily="34" charset="0"/>
                <a:cs typeface="Arial" panose="020B0604020202020204" pitchFamily="34" charset="0"/>
              </a:rPr>
              <a:t>son üç </a:t>
            </a:r>
            <a:r>
              <a:rPr lang="tr-TR" sz="2400" dirty="0" smtClean="0">
                <a:latin typeface="Arial" panose="020B0604020202020204" pitchFamily="34" charset="0"/>
                <a:cs typeface="Arial" panose="020B0604020202020204" pitchFamily="34" charset="0"/>
              </a:rPr>
              <a:t>yılın </a:t>
            </a:r>
            <a:r>
              <a:rPr lang="tr-TR" sz="2400" dirty="0">
                <a:latin typeface="Arial" panose="020B0604020202020204" pitchFamily="34" charset="0"/>
                <a:cs typeface="Arial" panose="020B0604020202020204" pitchFamily="34" charset="0"/>
              </a:rPr>
              <a:t>fiili </a:t>
            </a:r>
            <a:r>
              <a:rPr lang="tr-TR" sz="2400" dirty="0" smtClean="0">
                <a:latin typeface="Arial" panose="020B0604020202020204" pitchFamily="34" charset="0"/>
                <a:cs typeface="Arial" panose="020B0604020202020204" pitchFamily="34" charset="0"/>
              </a:rPr>
              <a:t>üretim miktarına göre  gelişme </a:t>
            </a:r>
            <a:r>
              <a:rPr lang="tr-TR" sz="2400" dirty="0">
                <a:latin typeface="Arial" panose="020B0604020202020204" pitchFamily="34" charset="0"/>
                <a:cs typeface="Arial" panose="020B0604020202020204" pitchFamily="34" charset="0"/>
              </a:rPr>
              <a:t>payı </a:t>
            </a:r>
            <a:r>
              <a:rPr lang="tr-TR" sz="2400" dirty="0" smtClean="0">
                <a:latin typeface="Arial" panose="020B0604020202020204" pitchFamily="34" charset="0"/>
                <a:cs typeface="Arial" panose="020B0604020202020204" pitchFamily="34" charset="0"/>
              </a:rPr>
              <a:t>fiili </a:t>
            </a:r>
            <a:r>
              <a:rPr lang="tr-TR" sz="2400" dirty="0">
                <a:latin typeface="Arial" panose="020B0604020202020204" pitchFamily="34" charset="0"/>
                <a:cs typeface="Arial" panose="020B0604020202020204" pitchFamily="34" charset="0"/>
              </a:rPr>
              <a:t>üretimin % 25’ini geçmemelidir.</a:t>
            </a:r>
          </a:p>
          <a:p>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524328" y="6356350"/>
            <a:ext cx="1162472" cy="365125"/>
          </a:xfrm>
        </p:spPr>
        <p:txBody>
          <a:bodyPr/>
          <a:lstStyle/>
          <a:p>
            <a:fld id="{13AF967F-37FB-49E9-BACA-2CAFCE53F953}" type="slidenum">
              <a:rPr lang="tr-TR" smtClean="0"/>
              <a:pPr/>
              <a:t>25</a:t>
            </a:fld>
            <a:endParaRPr lang="tr-TR" dirty="0"/>
          </a:p>
        </p:txBody>
      </p:sp>
      <p:sp>
        <p:nvSpPr>
          <p:cNvPr id="5" name="Metin kutusu 4"/>
          <p:cNvSpPr txBox="1"/>
          <p:nvPr/>
        </p:nvSpPr>
        <p:spPr>
          <a:xfrm>
            <a:off x="4860032" y="0"/>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6" name="Patlama 1 5"/>
          <p:cNvSpPr/>
          <p:nvPr/>
        </p:nvSpPr>
        <p:spPr>
          <a:xfrm>
            <a:off x="708354" y="534787"/>
            <a:ext cx="7416823" cy="108012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endParaRPr lang="tr-TR" sz="2400" dirty="0" smtClean="0">
              <a:latin typeface="Arial" panose="020B0604020202020204" pitchFamily="34" charset="0"/>
              <a:cs typeface="Arial" panose="020B0604020202020204" pitchFamily="34" charset="0"/>
            </a:endParaRPr>
          </a:p>
          <a:p>
            <a:pPr>
              <a:spcAft>
                <a:spcPts val="1200"/>
              </a:spcAft>
            </a:pPr>
            <a:r>
              <a:rPr lang="tr-TR" sz="2400" dirty="0" smtClean="0">
                <a:latin typeface="Arial" panose="020B0604020202020204" pitchFamily="34" charset="0"/>
                <a:cs typeface="Arial" panose="020B0604020202020204" pitchFamily="34" charset="0"/>
              </a:rPr>
              <a:t>Kriter </a:t>
            </a:r>
            <a:r>
              <a:rPr lang="tr-TR" sz="2400" dirty="0">
                <a:latin typeface="Arial" panose="020B0604020202020204" pitchFamily="34" charset="0"/>
                <a:cs typeface="Arial" panose="020B0604020202020204" pitchFamily="34" charset="0"/>
              </a:rPr>
              <a:t>mevcut değil </a:t>
            </a:r>
            <a:r>
              <a:rPr lang="tr-TR" sz="2400" dirty="0" smtClean="0">
                <a:latin typeface="Arial" panose="020B0604020202020204" pitchFamily="34" charset="0"/>
                <a:cs typeface="Arial" panose="020B0604020202020204" pitchFamily="34" charset="0"/>
              </a:rPr>
              <a:t>ise</a:t>
            </a:r>
          </a:p>
          <a:p>
            <a:pPr>
              <a:spcAft>
                <a:spcPts val="12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3305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p:cNvGraphicFramePr>
            <a:graphicFrameLocks noGrp="1"/>
          </p:cNvGraphicFramePr>
          <p:nvPr>
            <p:ph idx="1"/>
            <p:extLst>
              <p:ext uri="{D42A27DB-BD31-4B8C-83A1-F6EECF244321}">
                <p14:modId xmlns:p14="http://schemas.microsoft.com/office/powerpoint/2010/main" val="315894319"/>
              </p:ext>
            </p:extLst>
          </p:nvPr>
        </p:nvGraphicFramePr>
        <p:xfrm>
          <a:off x="173628" y="1268760"/>
          <a:ext cx="849694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a:xfrm>
            <a:off x="7524328" y="6356350"/>
            <a:ext cx="1162472" cy="365125"/>
          </a:xfrm>
        </p:spPr>
        <p:txBody>
          <a:bodyPr/>
          <a:lstStyle/>
          <a:p>
            <a:fld id="{13AF967F-37FB-49E9-BACA-2CAFCE53F953}" type="slidenum">
              <a:rPr lang="tr-TR" smtClean="0"/>
              <a:pPr/>
              <a:t>26</a:t>
            </a:fld>
            <a:endParaRPr lang="tr-TR" dirty="0"/>
          </a:p>
        </p:txBody>
      </p:sp>
      <p:sp>
        <p:nvSpPr>
          <p:cNvPr id="5" name="Metin kutusu 4"/>
          <p:cNvSpPr txBox="1"/>
          <p:nvPr/>
        </p:nvSpPr>
        <p:spPr>
          <a:xfrm>
            <a:off x="4427984" y="116632"/>
            <a:ext cx="3796617" cy="369332"/>
          </a:xfrm>
          <a:prstGeom prst="rect">
            <a:avLst/>
          </a:prstGeom>
          <a:noFill/>
        </p:spPr>
        <p:txBody>
          <a:bodyPr wrap="none" rtlCol="0">
            <a:spAutoFit/>
          </a:bodyPr>
          <a:lstStyle/>
          <a:p>
            <a:pPr lvl="0" fontAlgn="base">
              <a:spcBef>
                <a:spcPct val="0"/>
              </a:spcBef>
              <a:spcAft>
                <a:spcPct val="0"/>
              </a:spcAft>
              <a:defRPr/>
            </a:pPr>
            <a:r>
              <a:rPr lang="tr-TR" dirty="0">
                <a:solidFill>
                  <a:srgbClr val="1F497D"/>
                </a:solidFill>
              </a:rPr>
              <a:t>Reel Sektör Ar-Ge ve Uygulama Dairesi</a:t>
            </a:r>
          </a:p>
        </p:txBody>
      </p:sp>
      <p:sp>
        <p:nvSpPr>
          <p:cNvPr id="10" name="Başlık 1"/>
          <p:cNvSpPr txBox="1">
            <a:spLocks/>
          </p:cNvSpPr>
          <p:nvPr/>
        </p:nvSpPr>
        <p:spPr>
          <a:xfrm>
            <a:off x="451046" y="620688"/>
            <a:ext cx="8229600" cy="648072"/>
          </a:xfrm>
          <a:prstGeom prst="rect">
            <a:avLst/>
          </a:prstGeom>
        </p:spPr>
        <p:txBody>
          <a:bodyPr vert="horz" lIns="91440" tIns="45720" rIns="91440" bIns="45720" rtlCol="0" anchor="ctr">
            <a:normAutofit fontScale="25000" lnSpcReduction="20000"/>
          </a:bodyPr>
          <a:lstStyle>
            <a:lvl1pPr algn="l" defTabSz="914400" rtl="0" eaLnBrk="1" latinLnBrk="0" hangingPunct="1">
              <a:spcBef>
                <a:spcPct val="0"/>
              </a:spcBef>
              <a:buNone/>
              <a:defRPr sz="4000" kern="1200">
                <a:solidFill>
                  <a:schemeClr val="tx2"/>
                </a:solidFill>
                <a:latin typeface="+mj-lt"/>
                <a:ea typeface="+mj-ea"/>
                <a:cs typeface="+mj-cs"/>
              </a:defRPr>
            </a:lvl1pPr>
          </a:lstStyle>
          <a:p>
            <a:pPr algn="ctr"/>
            <a:r>
              <a:rPr lang="tr-TR" sz="9600" b="1" dirty="0" smtClean="0">
                <a:latin typeface="Arial" panose="020B0604020202020204" pitchFamily="34" charset="0"/>
                <a:cs typeface="Arial" panose="020B0604020202020204" pitchFamily="34" charset="0"/>
              </a:rPr>
              <a:t/>
            </a:r>
            <a:br>
              <a:rPr lang="tr-TR" sz="9600" b="1" dirty="0" smtClean="0">
                <a:latin typeface="Arial" panose="020B0604020202020204" pitchFamily="34" charset="0"/>
                <a:cs typeface="Arial" panose="020B0604020202020204" pitchFamily="34" charset="0"/>
              </a:rPr>
            </a:br>
            <a:r>
              <a:rPr lang="tr-TR" sz="14400" b="1" dirty="0" smtClean="0">
                <a:latin typeface="Arial" panose="020B0604020202020204" pitchFamily="34" charset="0"/>
                <a:cs typeface="Arial" panose="020B0604020202020204" pitchFamily="34" charset="0"/>
              </a:rPr>
              <a:t>Darboğaz </a:t>
            </a:r>
            <a:r>
              <a:rPr lang="tr-TR" sz="14400" b="1" dirty="0">
                <a:latin typeface="Arial" panose="020B0604020202020204" pitchFamily="34" charset="0"/>
                <a:cs typeface="Arial" panose="020B0604020202020204" pitchFamily="34" charset="0"/>
              </a:rPr>
              <a:t>nasıl bulunur</a:t>
            </a:r>
            <a:endParaRPr lang="tr-TR" sz="12800" b="1" dirty="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41051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566" y="1412776"/>
            <a:ext cx="7838925" cy="4805035"/>
          </a:xfrm>
        </p:spPr>
        <p:txBody>
          <a:bodyPr>
            <a:normAutofit fontScale="92500" lnSpcReduction="10000"/>
          </a:bodyPr>
          <a:lstStyle/>
          <a:p>
            <a:pPr>
              <a:spcBef>
                <a:spcPts val="600"/>
              </a:spcBef>
              <a:spcAft>
                <a:spcPts val="600"/>
              </a:spcAft>
            </a:pPr>
            <a:r>
              <a:rPr lang="tr-TR" sz="2400" dirty="0">
                <a:latin typeface="Arial" panose="020B0604020202020204" pitchFamily="34" charset="0"/>
                <a:cs typeface="Arial" panose="020B0604020202020204" pitchFamily="34" charset="0"/>
              </a:rPr>
              <a:t>Aynı çatı altında birden fazla </a:t>
            </a:r>
            <a:r>
              <a:rPr lang="tr-TR" sz="2400" dirty="0" smtClean="0">
                <a:latin typeface="Arial" panose="020B0604020202020204" pitchFamily="34" charset="0"/>
                <a:cs typeface="Arial" panose="020B0604020202020204" pitchFamily="34" charset="0"/>
              </a:rPr>
              <a:t>firma var ise muhasebe </a:t>
            </a:r>
            <a:r>
              <a:rPr lang="tr-TR" sz="2400" dirty="0">
                <a:latin typeface="Arial" panose="020B0604020202020204" pitchFamily="34" charset="0"/>
                <a:cs typeface="Arial" panose="020B0604020202020204" pitchFamily="34" charset="0"/>
              </a:rPr>
              <a:t>ve işçi </a:t>
            </a:r>
            <a:r>
              <a:rPr lang="tr-TR" sz="2400" dirty="0" smtClean="0">
                <a:latin typeface="Arial" panose="020B0604020202020204" pitchFamily="34" charset="0"/>
                <a:cs typeface="Arial" panose="020B0604020202020204" pitchFamily="34" charset="0"/>
              </a:rPr>
              <a:t>kayıtları farklı olacak  </a:t>
            </a:r>
            <a:endParaRPr lang="tr-TR" sz="2400" dirty="0" smtClean="0">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Ortak </a:t>
            </a:r>
            <a:r>
              <a:rPr lang="tr-TR" sz="2400" dirty="0">
                <a:latin typeface="Arial" panose="020B0604020202020204" pitchFamily="34" charset="0"/>
                <a:cs typeface="Arial" panose="020B0604020202020204" pitchFamily="34" charset="0"/>
              </a:rPr>
              <a:t>kullanılan </a:t>
            </a:r>
            <a:r>
              <a:rPr lang="tr-TR" sz="2400" dirty="0" smtClean="0">
                <a:latin typeface="Arial" panose="020B0604020202020204" pitchFamily="34" charset="0"/>
                <a:cs typeface="Arial" panose="020B0604020202020204" pitchFamily="34" charset="0"/>
              </a:rPr>
              <a:t>makine teçhizat olmayacak </a:t>
            </a:r>
            <a:endParaRPr lang="tr-TR" sz="2400" dirty="0">
              <a:latin typeface="Arial" panose="020B0604020202020204" pitchFamily="34" charset="0"/>
              <a:cs typeface="Arial" panose="020B0604020202020204" pitchFamily="34" charset="0"/>
            </a:endParaRPr>
          </a:p>
          <a:p>
            <a:pPr>
              <a:spcBef>
                <a:spcPts val="600"/>
              </a:spcBef>
              <a:spcAft>
                <a:spcPts val="600"/>
              </a:spcAft>
            </a:pPr>
            <a:r>
              <a:rPr lang="tr-TR" sz="2400" dirty="0">
                <a:latin typeface="Arial" panose="020B0604020202020204" pitchFamily="34" charset="0"/>
                <a:cs typeface="Arial" panose="020B0604020202020204" pitchFamily="34" charset="0"/>
              </a:rPr>
              <a:t>Aynı firmanın </a:t>
            </a:r>
            <a:r>
              <a:rPr lang="tr-TR" sz="2400" dirty="0">
                <a:solidFill>
                  <a:srgbClr val="FF0000"/>
                </a:solidFill>
                <a:latin typeface="Arial" panose="020B0604020202020204" pitchFamily="34" charset="0"/>
                <a:cs typeface="Arial" panose="020B0604020202020204" pitchFamily="34" charset="0"/>
              </a:rPr>
              <a:t>çalışma alanı içerisindeki farklı işyerlerine ayrı ayrı kapasite raporu düzenlenir</a:t>
            </a:r>
          </a:p>
          <a:p>
            <a:pPr>
              <a:spcBef>
                <a:spcPts val="600"/>
              </a:spcBef>
              <a:spcAft>
                <a:spcPts val="600"/>
              </a:spcAft>
            </a:pPr>
            <a:r>
              <a:rPr lang="tr-TR" sz="2400" dirty="0">
                <a:latin typeface="Arial" panose="020B0604020202020204" pitchFamily="34" charset="0"/>
                <a:cs typeface="Arial" panose="020B0604020202020204" pitchFamily="34" charset="0"/>
              </a:rPr>
              <a:t>Aynı </a:t>
            </a:r>
            <a:r>
              <a:rPr lang="tr-TR" sz="2400" dirty="0">
                <a:solidFill>
                  <a:srgbClr val="FF0000"/>
                </a:solidFill>
                <a:latin typeface="Arial" panose="020B0604020202020204" pitchFamily="34" charset="0"/>
                <a:cs typeface="Arial" panose="020B0604020202020204" pitchFamily="34" charset="0"/>
              </a:rPr>
              <a:t>üretimi tamamlayan farklı işyerleri varsa </a:t>
            </a:r>
            <a:r>
              <a:rPr lang="tr-TR" sz="2400" dirty="0">
                <a:latin typeface="Arial" panose="020B0604020202020204" pitchFamily="34" charset="0"/>
                <a:cs typeface="Arial" panose="020B0604020202020204" pitchFamily="34" charset="0"/>
              </a:rPr>
              <a:t>tek raporda birleştirilebilir</a:t>
            </a:r>
          </a:p>
          <a:p>
            <a:pPr>
              <a:spcBef>
                <a:spcPts val="600"/>
              </a:spcBef>
              <a:spcAft>
                <a:spcPts val="600"/>
              </a:spcAft>
            </a:pPr>
            <a:r>
              <a:rPr lang="tr-TR" sz="2400" dirty="0" smtClean="0">
                <a:latin typeface="Arial" panose="020B0604020202020204" pitchFamily="34" charset="0"/>
                <a:cs typeface="Arial" panose="020B0604020202020204" pitchFamily="34" charset="0"/>
              </a:rPr>
              <a:t>Makinaların tamamı </a:t>
            </a:r>
            <a:r>
              <a:rPr lang="tr-TR" sz="2400" dirty="0" smtClean="0">
                <a:latin typeface="Arial" panose="020B0604020202020204" pitchFamily="34" charset="0"/>
                <a:cs typeface="Arial" panose="020B0604020202020204" pitchFamily="34" charset="0"/>
              </a:rPr>
              <a:t>kiralık </a:t>
            </a:r>
            <a:r>
              <a:rPr lang="tr-TR" sz="2400" dirty="0" smtClean="0">
                <a:latin typeface="Arial" panose="020B0604020202020204" pitchFamily="34" charset="0"/>
                <a:cs typeface="Arial" panose="020B0604020202020204" pitchFamily="34" charset="0"/>
              </a:rPr>
              <a:t>ve </a:t>
            </a:r>
            <a:r>
              <a:rPr lang="tr-TR" sz="2400" dirty="0" smtClean="0">
                <a:latin typeface="Arial" panose="020B0604020202020204" pitchFamily="34" charset="0"/>
                <a:cs typeface="Arial" panose="020B0604020202020204" pitchFamily="34" charset="0"/>
              </a:rPr>
              <a:t>taşeron </a:t>
            </a:r>
            <a:r>
              <a:rPr lang="tr-TR" sz="2400" dirty="0">
                <a:latin typeface="Arial" panose="020B0604020202020204" pitchFamily="34" charset="0"/>
                <a:cs typeface="Arial" panose="020B0604020202020204" pitchFamily="34" charset="0"/>
              </a:rPr>
              <a:t>sözleşmesi ile işçi çalıştıran  firmalara  kapasite raporu </a:t>
            </a:r>
            <a:r>
              <a:rPr lang="tr-TR" sz="2400" dirty="0">
                <a:latin typeface="Arial" panose="020B0604020202020204" pitchFamily="34" charset="0"/>
                <a:cs typeface="Arial" panose="020B0604020202020204" pitchFamily="34" charset="0"/>
              </a:rPr>
              <a:t>düzenlenmez</a:t>
            </a:r>
            <a:r>
              <a:rPr lang="tr-TR" sz="2400" dirty="0" smtClean="0">
                <a:latin typeface="Arial" panose="020B0604020202020204" pitchFamily="34" charset="0"/>
                <a:cs typeface="Arial" panose="020B0604020202020204" pitchFamily="34" charset="0"/>
              </a:rPr>
              <a:t>)</a:t>
            </a:r>
          </a:p>
          <a:p>
            <a:pPr>
              <a:spcBef>
                <a:spcPts val="600"/>
              </a:spcBef>
              <a:spcAft>
                <a:spcPts val="600"/>
              </a:spcAft>
            </a:pPr>
            <a:r>
              <a:rPr lang="tr-TR" sz="2400" dirty="0" smtClean="0">
                <a:latin typeface="Arial" panose="020B0604020202020204" pitchFamily="34" charset="0"/>
                <a:cs typeface="Arial" panose="020B0604020202020204" pitchFamily="34" charset="0"/>
              </a:rPr>
              <a:t>Fason </a:t>
            </a:r>
            <a:r>
              <a:rPr lang="tr-TR" sz="2400" dirty="0">
                <a:latin typeface="Arial" panose="020B0604020202020204" pitchFamily="34" charset="0"/>
                <a:cs typeface="Arial" panose="020B0604020202020204" pitchFamily="34" charset="0"/>
              </a:rPr>
              <a:t>iş yaptıran firmalara kapasite raporu </a:t>
            </a:r>
            <a:r>
              <a:rPr lang="tr-TR" sz="2400" dirty="0" smtClean="0">
                <a:latin typeface="Arial" panose="020B0604020202020204" pitchFamily="34" charset="0"/>
                <a:cs typeface="Arial" panose="020B0604020202020204" pitchFamily="34" charset="0"/>
              </a:rPr>
              <a:t>düzenlenmez</a:t>
            </a:r>
          </a:p>
          <a:p>
            <a:pPr>
              <a:spcBef>
                <a:spcPts val="600"/>
              </a:spcBef>
              <a:spcAft>
                <a:spcPts val="600"/>
              </a:spcAft>
            </a:pPr>
            <a:r>
              <a:rPr lang="tr-TR" sz="2400" dirty="0" smtClean="0">
                <a:latin typeface="Arial" panose="020B0604020202020204" pitchFamily="34" charset="0"/>
                <a:cs typeface="Arial" panose="020B0604020202020204" pitchFamily="34" charset="0"/>
              </a:rPr>
              <a:t>Kapasite raporları </a:t>
            </a:r>
            <a:r>
              <a:rPr lang="tr-TR" sz="2400" dirty="0" smtClean="0">
                <a:solidFill>
                  <a:srgbClr val="FF0000"/>
                </a:solidFill>
                <a:latin typeface="Arial" panose="020B0604020202020204" pitchFamily="34" charset="0"/>
                <a:cs typeface="Arial" panose="020B0604020202020204" pitchFamily="34" charset="0"/>
              </a:rPr>
              <a:t>ekspertiz </a:t>
            </a:r>
            <a:r>
              <a:rPr lang="tr-TR" sz="2400" dirty="0">
                <a:solidFill>
                  <a:srgbClr val="FF0000"/>
                </a:solidFill>
                <a:latin typeface="Arial" panose="020B0604020202020204" pitchFamily="34" charset="0"/>
                <a:cs typeface="Arial" panose="020B0604020202020204" pitchFamily="34" charset="0"/>
              </a:rPr>
              <a:t>tarihi </a:t>
            </a:r>
            <a:r>
              <a:rPr lang="tr-TR" sz="2400" dirty="0">
                <a:latin typeface="Arial" panose="020B0604020202020204" pitchFamily="34" charset="0"/>
                <a:cs typeface="Arial" panose="020B0604020202020204" pitchFamily="34" charset="0"/>
              </a:rPr>
              <a:t>itibariyle tespit edilmiş bilgileri </a:t>
            </a:r>
            <a:r>
              <a:rPr lang="tr-TR" sz="2400" dirty="0" smtClean="0">
                <a:latin typeface="Arial" panose="020B0604020202020204" pitchFamily="34" charset="0"/>
                <a:cs typeface="Arial" panose="020B0604020202020204" pitchFamily="34" charset="0"/>
              </a:rPr>
              <a:t>içerir </a:t>
            </a:r>
          </a:p>
          <a:p>
            <a:pPr>
              <a:spcBef>
                <a:spcPts val="600"/>
              </a:spcBef>
              <a:spcAft>
                <a:spcPts val="600"/>
              </a:spcAft>
            </a:pPr>
            <a:endParaRPr lang="tr-TR" sz="2400" dirty="0">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27</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err="1" smtClean="0">
                <a:solidFill>
                  <a:schemeClr val="tx2"/>
                </a:solidFill>
              </a:rPr>
              <a:t>eel</a:t>
            </a:r>
            <a:r>
              <a:rPr lang="tr-TR" dirty="0" smtClean="0">
                <a:solidFill>
                  <a:schemeClr val="tx2"/>
                </a:solidFill>
              </a:rPr>
              <a:t> </a:t>
            </a:r>
            <a:r>
              <a:rPr lang="tr-TR" dirty="0">
                <a:solidFill>
                  <a:schemeClr val="tx2"/>
                </a:solidFill>
              </a:rPr>
              <a:t>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26190261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73661" y="1118308"/>
            <a:ext cx="5472608" cy="432048"/>
          </a:xfrm>
        </p:spPr>
        <p:txBody>
          <a:bodyPr>
            <a:normAutofit fontScale="90000"/>
          </a:bodyPr>
          <a:lstStyle/>
          <a:p>
            <a:pPr>
              <a:lnSpc>
                <a:spcPct val="115000"/>
              </a:lnSpc>
              <a:spcAft>
                <a:spcPts val="1000"/>
              </a:spcAft>
            </a:pPr>
            <a:r>
              <a:rPr lang="tr-TR" sz="2400" b="1" dirty="0" smtClean="0">
                <a:latin typeface="Arial" panose="020B0604020202020204" pitchFamily="34" charset="0"/>
                <a:ea typeface="Calibri"/>
                <a:cs typeface="Arial" panose="020B0604020202020204" pitchFamily="34" charset="0"/>
              </a:rPr>
              <a:t/>
            </a:r>
            <a:br>
              <a:rPr lang="tr-TR" sz="2400" b="1" dirty="0" smtClean="0">
                <a:latin typeface="Arial" panose="020B0604020202020204" pitchFamily="34" charset="0"/>
                <a:ea typeface="Calibri"/>
                <a:cs typeface="Arial" panose="020B0604020202020204" pitchFamily="34" charset="0"/>
              </a:rPr>
            </a:br>
            <a:r>
              <a:rPr lang="tr-TR" sz="3600" b="1" dirty="0">
                <a:latin typeface="Arial" panose="020B0604020202020204" pitchFamily="34" charset="0"/>
                <a:cs typeface="Arial" panose="020B0604020202020204" pitchFamily="34" charset="0"/>
              </a:rPr>
              <a:t>Ön </a:t>
            </a:r>
            <a:r>
              <a:rPr lang="tr-TR" sz="3600" b="1" dirty="0" smtClean="0">
                <a:latin typeface="Arial" panose="020B0604020202020204" pitchFamily="34" charset="0"/>
                <a:cs typeface="Arial" panose="020B0604020202020204" pitchFamily="34" charset="0"/>
              </a:rPr>
              <a:t>Kapasite Raporu </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09625" y="1738996"/>
            <a:ext cx="7272808" cy="4104456"/>
          </a:xfrm>
        </p:spPr>
        <p:txBody>
          <a:bodyPr>
            <a:noAutofit/>
          </a:bodyPr>
          <a:lstStyle/>
          <a:p>
            <a:pPr>
              <a:spcBef>
                <a:spcPts val="600"/>
              </a:spcBef>
              <a:spcAft>
                <a:spcPts val="600"/>
              </a:spcAft>
            </a:pPr>
            <a:r>
              <a:rPr lang="tr-TR" sz="2400" dirty="0" smtClean="0">
                <a:latin typeface="Arial" panose="020B0604020202020204" pitchFamily="34" charset="0"/>
                <a:cs typeface="Arial" panose="020B0604020202020204" pitchFamily="34" charset="0"/>
              </a:rPr>
              <a:t>Yeni </a:t>
            </a:r>
            <a:r>
              <a:rPr lang="tr-TR" sz="2400" dirty="0">
                <a:latin typeface="Arial" panose="020B0604020202020204" pitchFamily="34" charset="0"/>
                <a:cs typeface="Arial" panose="020B0604020202020204" pitchFamily="34" charset="0"/>
              </a:rPr>
              <a:t>kurulmakta olan büyük ölçekli stratejik ve  teknolojik yatırımlara talep halinde düzenlenir</a:t>
            </a:r>
          </a:p>
          <a:p>
            <a:pPr>
              <a:spcBef>
                <a:spcPts val="600"/>
              </a:spcBef>
              <a:spcAft>
                <a:spcPts val="600"/>
              </a:spcAft>
            </a:pPr>
            <a:r>
              <a:rPr lang="tr-TR" sz="2400" dirty="0" smtClean="0">
                <a:latin typeface="Arial" panose="020B0604020202020204" pitchFamily="34" charset="0"/>
                <a:cs typeface="Arial" panose="020B0604020202020204" pitchFamily="34" charset="0"/>
              </a:rPr>
              <a:t>İthal </a:t>
            </a:r>
            <a:r>
              <a:rPr lang="tr-TR" sz="2400" dirty="0">
                <a:latin typeface="Arial" panose="020B0604020202020204" pitchFamily="34" charset="0"/>
                <a:cs typeface="Arial" panose="020B0604020202020204" pitchFamily="34" charset="0"/>
              </a:rPr>
              <a:t>yolu ile temin edilecek </a:t>
            </a:r>
            <a:r>
              <a:rPr lang="tr-TR" sz="2400" dirty="0" smtClean="0">
                <a:latin typeface="Arial" panose="020B0604020202020204" pitchFamily="34" charset="0"/>
                <a:cs typeface="Arial" panose="020B0604020202020204" pitchFamily="34" charset="0"/>
              </a:rPr>
              <a:t>makineler için gayri </a:t>
            </a:r>
            <a:r>
              <a:rPr lang="tr-TR" sz="2400" dirty="0">
                <a:latin typeface="Arial" panose="020B0604020202020204" pitchFamily="34" charset="0"/>
                <a:cs typeface="Arial" panose="020B0604020202020204" pitchFamily="34" charset="0"/>
              </a:rPr>
              <a:t>kabili rücu (geri dönüşü olmayan) akreditifin </a:t>
            </a:r>
            <a:r>
              <a:rPr lang="tr-TR" sz="2400" dirty="0" smtClean="0">
                <a:latin typeface="Arial" panose="020B0604020202020204" pitchFamily="34" charset="0"/>
                <a:cs typeface="Arial" panose="020B0604020202020204" pitchFamily="34" charset="0"/>
              </a:rPr>
              <a:t>açılmış olması</a:t>
            </a:r>
          </a:p>
          <a:p>
            <a:pPr>
              <a:spcBef>
                <a:spcPts val="600"/>
              </a:spcBef>
              <a:spcAft>
                <a:spcPts val="600"/>
              </a:spcAft>
            </a:pPr>
            <a:r>
              <a:rPr lang="tr-TR" sz="2400" dirty="0" smtClean="0">
                <a:latin typeface="Arial" panose="020B0604020202020204" pitchFamily="34" charset="0"/>
                <a:cs typeface="Arial" panose="020B0604020202020204" pitchFamily="34" charset="0"/>
              </a:rPr>
              <a:t>Yurt </a:t>
            </a:r>
            <a:r>
              <a:rPr lang="tr-TR" sz="2400" dirty="0">
                <a:latin typeface="Arial" panose="020B0604020202020204" pitchFamily="34" charset="0"/>
                <a:cs typeface="Arial" panose="020B0604020202020204" pitchFamily="34" charset="0"/>
              </a:rPr>
              <a:t>içinden temin edilmiş </a:t>
            </a:r>
            <a:r>
              <a:rPr lang="tr-TR" sz="2400" dirty="0" smtClean="0">
                <a:latin typeface="Arial" panose="020B0604020202020204" pitchFamily="34" charset="0"/>
                <a:cs typeface="Arial" panose="020B0604020202020204" pitchFamily="34" charset="0"/>
              </a:rPr>
              <a:t>makinelerin işyerinde </a:t>
            </a:r>
            <a:r>
              <a:rPr lang="tr-TR" sz="2400" dirty="0">
                <a:latin typeface="Arial" panose="020B0604020202020204" pitchFamily="34" charset="0"/>
                <a:cs typeface="Arial" panose="020B0604020202020204" pitchFamily="34" charset="0"/>
              </a:rPr>
              <a:t>mevcut ve montajına başlanmış olması </a:t>
            </a:r>
            <a:r>
              <a:rPr lang="tr-TR" sz="2400" dirty="0" smtClean="0">
                <a:latin typeface="Arial" panose="020B0604020202020204" pitchFamily="34" charset="0"/>
                <a:cs typeface="Arial" panose="020B0604020202020204" pitchFamily="34" charset="0"/>
              </a:rPr>
              <a:t>gerekir</a:t>
            </a:r>
          </a:p>
          <a:p>
            <a:pPr>
              <a:spcBef>
                <a:spcPts val="600"/>
              </a:spcBef>
              <a:spcAft>
                <a:spcPts val="600"/>
              </a:spcAft>
            </a:pPr>
            <a:r>
              <a:rPr lang="tr-TR" sz="2400" dirty="0" smtClean="0">
                <a:latin typeface="Arial" panose="020B0604020202020204" pitchFamily="34" charset="0"/>
                <a:cs typeface="Arial" panose="020B0604020202020204" pitchFamily="34" charset="0"/>
              </a:rPr>
              <a:t>Geçerlilik </a:t>
            </a:r>
            <a:r>
              <a:rPr lang="tr-TR" sz="2400" dirty="0">
                <a:latin typeface="Arial" panose="020B0604020202020204" pitchFamily="34" charset="0"/>
                <a:cs typeface="Arial" panose="020B0604020202020204" pitchFamily="34" charset="0"/>
              </a:rPr>
              <a:t>süreleri bir yıldır </a:t>
            </a:r>
          </a:p>
          <a:p>
            <a:pPr>
              <a:lnSpc>
                <a:spcPct val="150000"/>
              </a:lnSpc>
              <a:spcBef>
                <a:spcPts val="600"/>
              </a:spcBef>
              <a:spcAft>
                <a:spcPts val="600"/>
              </a:spcAft>
            </a:pPr>
            <a:endParaRPr lang="tr-TR" sz="2400" dirty="0">
              <a:latin typeface="Arial" panose="020B0604020202020204" pitchFamily="34" charset="0"/>
              <a:cs typeface="Arial" panose="020B0604020202020204" pitchFamily="34" charset="0"/>
            </a:endParaRPr>
          </a:p>
          <a:p>
            <a:pPr>
              <a:lnSpc>
                <a:spcPct val="150000"/>
              </a:lnSpc>
              <a:spcBef>
                <a:spcPts val="600"/>
              </a:spcBef>
              <a:spcAft>
                <a:spcPts val="600"/>
              </a:spcAft>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28</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1807106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551339"/>
            <a:ext cx="4896544" cy="679430"/>
          </a:xfrm>
        </p:spPr>
        <p:txBody>
          <a:bodyPr>
            <a:normAutofit fontScale="90000"/>
          </a:bodyPr>
          <a:lstStyle/>
          <a:p>
            <a:pPr>
              <a:lnSpc>
                <a:spcPct val="115000"/>
              </a:lnSpc>
              <a:spcAft>
                <a:spcPts val="1000"/>
              </a:spcAft>
            </a:pPr>
            <a:r>
              <a:rPr lang="tr-TR" sz="2400" b="1" dirty="0" smtClean="0">
                <a:latin typeface="Arial" panose="020B0604020202020204" pitchFamily="34" charset="0"/>
                <a:ea typeface="Calibri"/>
                <a:cs typeface="Arial" panose="020B0604020202020204" pitchFamily="34" charset="0"/>
              </a:rPr>
              <a:t/>
            </a:r>
            <a:br>
              <a:rPr lang="tr-TR" sz="2400" b="1" dirty="0" smtClean="0">
                <a:latin typeface="Arial" panose="020B0604020202020204" pitchFamily="34" charset="0"/>
                <a:ea typeface="Calibri"/>
                <a:cs typeface="Arial" panose="020B0604020202020204" pitchFamily="34" charset="0"/>
              </a:rPr>
            </a:br>
            <a:r>
              <a:rPr lang="tr-TR" sz="2400" b="1" dirty="0" smtClean="0">
                <a:latin typeface="Arial" panose="020B0604020202020204" pitchFamily="34" charset="0"/>
                <a:ea typeface="Calibri"/>
                <a:cs typeface="Arial" panose="020B0604020202020204" pitchFamily="34" charset="0"/>
              </a:rPr>
              <a:t/>
            </a:r>
            <a:br>
              <a:rPr lang="tr-TR" sz="2400" b="1" dirty="0" smtClean="0">
                <a:latin typeface="Arial" panose="020B0604020202020204" pitchFamily="34" charset="0"/>
                <a:ea typeface="Calibri"/>
                <a:cs typeface="Arial" panose="020B0604020202020204" pitchFamily="34" charset="0"/>
              </a:rPr>
            </a:br>
            <a:r>
              <a:rPr lang="tr-TR" sz="3600" b="1" dirty="0" smtClean="0">
                <a:latin typeface="Arial" panose="020B0604020202020204" pitchFamily="34" charset="0"/>
                <a:cs typeface="Arial" panose="020B0604020202020204" pitchFamily="34" charset="0"/>
              </a:rPr>
              <a:t>İptal </a:t>
            </a:r>
            <a:r>
              <a:rPr lang="tr-TR" sz="3600" b="1" dirty="0" smtClean="0">
                <a:latin typeface="Arial" panose="020B0604020202020204" pitchFamily="34" charset="0"/>
                <a:cs typeface="Arial" panose="020B0604020202020204" pitchFamily="34" charset="0"/>
              </a:rPr>
              <a:t>İşlemleri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88740" y="1129748"/>
            <a:ext cx="7915708" cy="4891539"/>
          </a:xfrm>
        </p:spPr>
        <p:txBody>
          <a:bodyPr>
            <a:normAutofit fontScale="25000" lnSpcReduction="20000"/>
          </a:bodyPr>
          <a:lstStyle/>
          <a:p>
            <a:pPr>
              <a:lnSpc>
                <a:spcPct val="120000"/>
              </a:lnSpc>
              <a:spcBef>
                <a:spcPts val="600"/>
              </a:spcBef>
              <a:spcAft>
                <a:spcPts val="600"/>
              </a:spcAft>
            </a:pPr>
            <a:r>
              <a:rPr lang="tr-TR" sz="9600" dirty="0" smtClean="0">
                <a:latin typeface="Arial" panose="020B0604020202020204" pitchFamily="34" charset="0"/>
                <a:cs typeface="Arial" panose="020B0604020202020204" pitchFamily="34" charset="0"/>
              </a:rPr>
              <a:t>İşyerinin devir </a:t>
            </a:r>
            <a:r>
              <a:rPr lang="tr-TR" sz="9600" dirty="0">
                <a:latin typeface="Arial" panose="020B0604020202020204" pitchFamily="34" charset="0"/>
                <a:cs typeface="Arial" panose="020B0604020202020204" pitchFamily="34" charset="0"/>
              </a:rPr>
              <a:t>edilmesi kısmen veya tamamen kiraya verilmesi</a:t>
            </a:r>
          </a:p>
          <a:p>
            <a:pPr>
              <a:lnSpc>
                <a:spcPct val="120000"/>
              </a:lnSpc>
              <a:spcBef>
                <a:spcPts val="600"/>
              </a:spcBef>
              <a:spcAft>
                <a:spcPts val="600"/>
              </a:spcAft>
            </a:pPr>
            <a:r>
              <a:rPr lang="tr-TR" sz="9600" dirty="0">
                <a:latin typeface="Arial" panose="020B0604020202020204" pitchFamily="34" charset="0"/>
                <a:cs typeface="Arial" panose="020B0604020202020204" pitchFamily="34" charset="0"/>
              </a:rPr>
              <a:t>S</a:t>
            </a:r>
            <a:r>
              <a:rPr lang="tr-TR" sz="9600" dirty="0" smtClean="0">
                <a:latin typeface="Arial" panose="020B0604020202020204" pitchFamily="34" charset="0"/>
                <a:cs typeface="Arial" panose="020B0604020202020204" pitchFamily="34" charset="0"/>
              </a:rPr>
              <a:t>anayicilik </a:t>
            </a:r>
            <a:r>
              <a:rPr lang="tr-TR" sz="9600" dirty="0">
                <a:latin typeface="Arial" panose="020B0604020202020204" pitchFamily="34" charset="0"/>
                <a:cs typeface="Arial" panose="020B0604020202020204" pitchFamily="34" charset="0"/>
              </a:rPr>
              <a:t>ve üreticilik vasfını kaybetmesi</a:t>
            </a:r>
          </a:p>
          <a:p>
            <a:pPr>
              <a:lnSpc>
                <a:spcPct val="120000"/>
              </a:lnSpc>
              <a:spcBef>
                <a:spcPts val="600"/>
              </a:spcBef>
              <a:spcAft>
                <a:spcPts val="600"/>
              </a:spcAft>
            </a:pPr>
            <a:r>
              <a:rPr lang="tr-TR" sz="9600" dirty="0">
                <a:latin typeface="Arial" panose="020B0604020202020204" pitchFamily="34" charset="0"/>
                <a:cs typeface="Arial" panose="020B0604020202020204" pitchFamily="34" charset="0"/>
              </a:rPr>
              <a:t>İşyerinin devamlı kapalı olduğunun odaca tespit edilmesi</a:t>
            </a:r>
          </a:p>
          <a:p>
            <a:pPr>
              <a:lnSpc>
                <a:spcPct val="120000"/>
              </a:lnSpc>
              <a:spcBef>
                <a:spcPts val="600"/>
              </a:spcBef>
              <a:spcAft>
                <a:spcPts val="600"/>
              </a:spcAft>
            </a:pPr>
            <a:r>
              <a:rPr lang="tr-TR" sz="9600" dirty="0">
                <a:latin typeface="Arial" panose="020B0604020202020204" pitchFamily="34" charset="0"/>
                <a:cs typeface="Arial" panose="020B0604020202020204" pitchFamily="34" charset="0"/>
              </a:rPr>
              <a:t>Kuruluşun feshi veya iflas etmesi</a:t>
            </a:r>
          </a:p>
          <a:p>
            <a:pPr>
              <a:lnSpc>
                <a:spcPct val="120000"/>
              </a:lnSpc>
              <a:spcBef>
                <a:spcPts val="600"/>
              </a:spcBef>
              <a:spcAft>
                <a:spcPts val="600"/>
              </a:spcAft>
            </a:pPr>
            <a:r>
              <a:rPr lang="tr-TR" sz="9600" dirty="0">
                <a:latin typeface="Arial" panose="020B0604020202020204" pitchFamily="34" charset="0"/>
                <a:cs typeface="Arial" panose="020B0604020202020204" pitchFamily="34" charset="0"/>
              </a:rPr>
              <a:t>Şahıs firmalarında firma sahibinin vefatı</a:t>
            </a:r>
          </a:p>
          <a:p>
            <a:pPr>
              <a:lnSpc>
                <a:spcPct val="120000"/>
              </a:lnSpc>
              <a:spcBef>
                <a:spcPts val="600"/>
              </a:spcBef>
              <a:spcAft>
                <a:spcPts val="600"/>
              </a:spcAft>
            </a:pPr>
            <a:r>
              <a:rPr lang="tr-TR" sz="9600" dirty="0">
                <a:latin typeface="Arial" panose="020B0604020202020204" pitchFamily="34" charset="0"/>
                <a:cs typeface="Arial" panose="020B0604020202020204" pitchFamily="34" charset="0"/>
              </a:rPr>
              <a:t>Herhangi bir nedenle firma kaydının odaca </a:t>
            </a:r>
            <a:r>
              <a:rPr lang="tr-TR" sz="9600" dirty="0" smtClean="0">
                <a:latin typeface="Arial" panose="020B0604020202020204" pitchFamily="34" charset="0"/>
                <a:cs typeface="Arial" panose="020B0604020202020204" pitchFamily="34" charset="0"/>
              </a:rPr>
              <a:t>silinmesi</a:t>
            </a:r>
          </a:p>
          <a:p>
            <a:pPr lvl="0">
              <a:lnSpc>
                <a:spcPct val="120000"/>
              </a:lnSpc>
              <a:spcBef>
                <a:spcPts val="600"/>
              </a:spcBef>
              <a:spcAft>
                <a:spcPts val="600"/>
              </a:spcAft>
            </a:pPr>
            <a:r>
              <a:rPr lang="tr-TR" sz="9600" dirty="0" smtClean="0">
                <a:solidFill>
                  <a:prstClr val="black"/>
                </a:solidFill>
                <a:latin typeface="Arial" panose="020B0604020202020204" pitchFamily="34" charset="0"/>
                <a:cs typeface="Arial" panose="020B0604020202020204" pitchFamily="34" charset="0"/>
              </a:rPr>
              <a:t>İşyerini </a:t>
            </a:r>
            <a:r>
              <a:rPr lang="tr-TR" sz="9600" dirty="0">
                <a:solidFill>
                  <a:prstClr val="black"/>
                </a:solidFill>
                <a:latin typeface="Arial" panose="020B0604020202020204" pitchFamily="34" charset="0"/>
                <a:cs typeface="Arial" panose="020B0604020202020204" pitchFamily="34" charset="0"/>
              </a:rPr>
              <a:t>başka bir odanın çalışma alanına </a:t>
            </a:r>
            <a:r>
              <a:rPr lang="tr-TR" sz="9600" dirty="0" smtClean="0">
                <a:solidFill>
                  <a:prstClr val="black"/>
                </a:solidFill>
                <a:latin typeface="Arial" panose="020B0604020202020204" pitchFamily="34" charset="0"/>
                <a:cs typeface="Arial" panose="020B0604020202020204" pitchFamily="34" charset="0"/>
              </a:rPr>
              <a:t>nakletmesi</a:t>
            </a:r>
          </a:p>
          <a:p>
            <a:pPr lvl="0">
              <a:lnSpc>
                <a:spcPct val="120000"/>
              </a:lnSpc>
              <a:spcBef>
                <a:spcPts val="600"/>
              </a:spcBef>
              <a:spcAft>
                <a:spcPts val="600"/>
              </a:spcAft>
            </a:pPr>
            <a:r>
              <a:rPr lang="tr-TR" sz="9600" dirty="0" smtClean="0">
                <a:solidFill>
                  <a:prstClr val="black"/>
                </a:solidFill>
                <a:latin typeface="Arial" panose="020B0604020202020204" pitchFamily="34" charset="0"/>
                <a:cs typeface="Arial" panose="020B0604020202020204" pitchFamily="34" charset="0"/>
              </a:rPr>
              <a:t>Firmanın </a:t>
            </a:r>
            <a:r>
              <a:rPr lang="tr-TR" sz="9600" dirty="0">
                <a:solidFill>
                  <a:prstClr val="black"/>
                </a:solidFill>
                <a:latin typeface="Arial" panose="020B0604020202020204" pitchFamily="34" charset="0"/>
                <a:cs typeface="Arial" panose="020B0604020202020204" pitchFamily="34" charset="0"/>
              </a:rPr>
              <a:t>faaliyet konusunu değiştirmesi</a:t>
            </a:r>
          </a:p>
          <a:p>
            <a:pPr>
              <a:lnSpc>
                <a:spcPct val="120000"/>
              </a:lnSpc>
              <a:spcBef>
                <a:spcPts val="600"/>
              </a:spcBef>
              <a:spcAft>
                <a:spcPts val="600"/>
              </a:spcAft>
            </a:pPr>
            <a:endParaRPr lang="tr-TR" sz="9600" dirty="0">
              <a:solidFill>
                <a:prstClr val="black"/>
              </a:solidFill>
              <a:latin typeface="Arial" panose="020B0604020202020204" pitchFamily="34" charset="0"/>
              <a:cs typeface="Arial" panose="020B0604020202020204" pitchFamily="34" charset="0"/>
            </a:endParaRPr>
          </a:p>
          <a:p>
            <a:pPr>
              <a:lnSpc>
                <a:spcPct val="120000"/>
              </a:lnSpc>
              <a:spcBef>
                <a:spcPts val="600"/>
              </a:spcBef>
              <a:spcAft>
                <a:spcPts val="600"/>
              </a:spcAft>
            </a:pPr>
            <a:endParaRPr lang="tr-TR" sz="9600" dirty="0">
              <a:latin typeface="Arial" panose="020B0604020202020204" pitchFamily="34" charset="0"/>
              <a:cs typeface="Arial" panose="020B0604020202020204" pitchFamily="34" charset="0"/>
            </a:endParaRPr>
          </a:p>
          <a:p>
            <a:pPr>
              <a:spcAft>
                <a:spcPts val="1200"/>
              </a:spcAft>
              <a:buFont typeface="Wingdings" panose="05000000000000000000" pitchFamily="2" charset="2"/>
              <a:buChar char="ü"/>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29</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3879087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5184576" cy="432048"/>
          </a:xfrm>
        </p:spPr>
        <p:txBody>
          <a:bodyPr>
            <a:normAutofit fontScale="90000"/>
          </a:bodyPr>
          <a:lstStyle/>
          <a:p>
            <a:pPr marL="547688" lvl="0" indent="-411163" eaLnBrk="1" hangingPunct="1">
              <a:spcBef>
                <a:spcPct val="20000"/>
              </a:spcBef>
            </a:pPr>
            <a:r>
              <a:rPr lang="tr-TR" sz="2400" kern="1200" dirty="0">
                <a:solidFill>
                  <a:prstClr val="white"/>
                </a:solidFill>
                <a:latin typeface="Arial" panose="020B0604020202020204" pitchFamily="34" charset="0"/>
                <a:ea typeface="+mn-ea"/>
                <a:cs typeface="Arial" panose="020B0604020202020204" pitchFamily="34" charset="0"/>
              </a:rPr>
              <a:t/>
            </a:r>
            <a:br>
              <a:rPr lang="tr-TR" sz="2400" kern="1200" dirty="0">
                <a:solidFill>
                  <a:prstClr val="white"/>
                </a:solidFill>
                <a:latin typeface="Arial" panose="020B0604020202020204" pitchFamily="34" charset="0"/>
                <a:ea typeface="+mn-ea"/>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6" name="Başlık 1"/>
          <p:cNvSpPr txBox="1">
            <a:spLocks/>
          </p:cNvSpPr>
          <p:nvPr/>
        </p:nvSpPr>
        <p:spPr bwMode="auto">
          <a:xfrm>
            <a:off x="1158661" y="692696"/>
            <a:ext cx="4781491" cy="360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a:lstStyle>
          <a:p>
            <a:pPr algn="l" eaLnBrk="1" hangingPunct="1">
              <a:defRPr/>
            </a:pPr>
            <a:r>
              <a:rPr lang="tr-TR" sz="2400" b="1" dirty="0">
                <a:solidFill>
                  <a:srgbClr val="1F497D"/>
                </a:solidFill>
              </a:rPr>
              <a:t>Kapasite Raporu </a:t>
            </a:r>
            <a:r>
              <a:rPr lang="tr-TR" sz="2400" b="1" dirty="0" smtClean="0">
                <a:solidFill>
                  <a:srgbClr val="1F497D"/>
                </a:solidFill>
              </a:rPr>
              <a:t>Eksper Eğitimleri  </a:t>
            </a:r>
            <a:endParaRPr lang="tr-TR" sz="2400" b="1" dirty="0">
              <a:solidFill>
                <a:srgbClr val="1F497D"/>
              </a:solidFill>
            </a:endParaRPr>
          </a:p>
        </p:txBody>
      </p:sp>
      <p:sp>
        <p:nvSpPr>
          <p:cNvPr id="3" name="Slayt Numarası Yer Tutucusu 2"/>
          <p:cNvSpPr>
            <a:spLocks noGrp="1"/>
          </p:cNvSpPr>
          <p:nvPr>
            <p:ph type="sldNum" sz="quarter" idx="12"/>
          </p:nvPr>
        </p:nvSpPr>
        <p:spPr/>
        <p:txBody>
          <a:bodyPr/>
          <a:lstStyle/>
          <a:p>
            <a:pPr algn="r">
              <a:defRPr/>
            </a:pPr>
            <a:fld id="{17827B9E-9019-4F27-831F-8FC77C559AF5}" type="slidenum">
              <a:rPr lang="en-US" smtClean="0">
                <a:solidFill>
                  <a:prstClr val="black"/>
                </a:solidFill>
              </a:rPr>
              <a:pPr algn="r">
                <a:defRPr/>
              </a:pPr>
              <a:t>3</a:t>
            </a:fld>
            <a:r>
              <a:rPr lang="tr-TR" dirty="0" smtClean="0">
                <a:solidFill>
                  <a:prstClr val="black"/>
                </a:solidFill>
              </a:rPr>
              <a:t> </a:t>
            </a:r>
            <a:endParaRPr lang="en-US" dirty="0">
              <a:solidFill>
                <a:prstClr val="black"/>
              </a:solidFill>
            </a:endParaRPr>
          </a:p>
        </p:txBody>
      </p:sp>
      <p:pic>
        <p:nvPicPr>
          <p:cNvPr id="4098" name="Picture 2" descr="C:\Users\halil.guler\Desktop\_TOB388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140211"/>
            <a:ext cx="6624736" cy="3826212"/>
          </a:xfrm>
          <a:prstGeom prst="rect">
            <a:avLst/>
          </a:prstGeom>
          <a:noFill/>
          <a:extLst>
            <a:ext uri="{909E8E84-426E-40DD-AFC4-6F175D3DCCD1}">
              <a14:hiddenFill xmlns:a14="http://schemas.microsoft.com/office/drawing/2010/main">
                <a:solidFill>
                  <a:srgbClr val="FFFFFF"/>
                </a:solidFill>
              </a14:hiddenFill>
            </a:ext>
          </a:extLst>
        </p:spPr>
      </p:pic>
      <p:sp>
        <p:nvSpPr>
          <p:cNvPr id="13" name="Dikdörtgen 12"/>
          <p:cNvSpPr/>
          <p:nvPr/>
        </p:nvSpPr>
        <p:spPr>
          <a:xfrm>
            <a:off x="1187624" y="5186556"/>
            <a:ext cx="7309494" cy="646331"/>
          </a:xfrm>
          <a:prstGeom prst="rect">
            <a:avLst/>
          </a:prstGeom>
        </p:spPr>
        <p:txBody>
          <a:bodyPr wrap="square">
            <a:spAutoFit/>
          </a:bodyPr>
          <a:lstStyle/>
          <a:p>
            <a:r>
              <a:rPr lang="tr-TR" dirty="0" smtClean="0">
                <a:solidFill>
                  <a:prstClr val="black"/>
                </a:solidFill>
              </a:rPr>
              <a:t>«</a:t>
            </a:r>
            <a:r>
              <a:rPr lang="tr-TR" b="1" dirty="0">
                <a:solidFill>
                  <a:prstClr val="black"/>
                </a:solidFill>
              </a:rPr>
              <a:t>B</a:t>
            </a:r>
            <a:r>
              <a:rPr lang="tr-TR" b="1" dirty="0" smtClean="0">
                <a:solidFill>
                  <a:prstClr val="black"/>
                </a:solidFill>
              </a:rPr>
              <a:t>undan </a:t>
            </a:r>
            <a:r>
              <a:rPr lang="tr-TR" b="1" dirty="0">
                <a:solidFill>
                  <a:prstClr val="black"/>
                </a:solidFill>
              </a:rPr>
              <a:t> </a:t>
            </a:r>
            <a:r>
              <a:rPr lang="tr-TR" b="1" dirty="0" smtClean="0">
                <a:solidFill>
                  <a:prstClr val="black"/>
                </a:solidFill>
              </a:rPr>
              <a:t>böyle </a:t>
            </a:r>
            <a:r>
              <a:rPr lang="tr-TR" b="1" dirty="0">
                <a:solidFill>
                  <a:prstClr val="black"/>
                </a:solidFill>
              </a:rPr>
              <a:t>sertifikası olmayan </a:t>
            </a:r>
            <a:endParaRPr lang="tr-TR" b="1" dirty="0" smtClean="0">
              <a:solidFill>
                <a:prstClr val="black"/>
              </a:solidFill>
            </a:endParaRPr>
          </a:p>
          <a:p>
            <a:r>
              <a:rPr lang="tr-TR" b="1" dirty="0" smtClean="0">
                <a:solidFill>
                  <a:prstClr val="black"/>
                </a:solidFill>
              </a:rPr>
              <a:t>hiçbir </a:t>
            </a:r>
            <a:r>
              <a:rPr lang="tr-TR" b="1" dirty="0">
                <a:solidFill>
                  <a:prstClr val="black"/>
                </a:solidFill>
              </a:rPr>
              <a:t>eksper kapasite raporu </a:t>
            </a:r>
            <a:r>
              <a:rPr lang="tr-TR" b="1" dirty="0" smtClean="0">
                <a:solidFill>
                  <a:prstClr val="black"/>
                </a:solidFill>
              </a:rPr>
              <a:t>düzenleyemeyecek</a:t>
            </a:r>
            <a:r>
              <a:rPr lang="tr-TR" dirty="0" smtClean="0">
                <a:solidFill>
                  <a:prstClr val="black"/>
                </a:solidFill>
              </a:rPr>
              <a:t>» </a:t>
            </a:r>
            <a:r>
              <a:rPr lang="tr-TR" dirty="0" err="1" smtClean="0">
                <a:solidFill>
                  <a:prstClr val="black"/>
                </a:solidFill>
              </a:rPr>
              <a:t>M.Rifat</a:t>
            </a:r>
            <a:r>
              <a:rPr lang="tr-TR" dirty="0" smtClean="0">
                <a:solidFill>
                  <a:prstClr val="black"/>
                </a:solidFill>
              </a:rPr>
              <a:t> HİSARCIKLIOĞLU</a:t>
            </a:r>
            <a:endParaRPr lang="tr-TR" dirty="0">
              <a:solidFill>
                <a:prstClr val="black"/>
              </a:solidFill>
            </a:endParaRPr>
          </a:p>
        </p:txBody>
      </p:sp>
      <p:sp>
        <p:nvSpPr>
          <p:cNvPr id="11"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
        <p:nvSpPr>
          <p:cNvPr id="4" name="Dikdörtgen 3"/>
          <p:cNvSpPr/>
          <p:nvPr/>
        </p:nvSpPr>
        <p:spPr>
          <a:xfrm>
            <a:off x="6343237" y="426627"/>
            <a:ext cx="1901171" cy="369332"/>
          </a:xfrm>
          <a:prstGeom prst="rect">
            <a:avLst/>
          </a:prstGeom>
        </p:spPr>
        <p:txBody>
          <a:bodyPr wrap="square">
            <a:spAutoFit/>
          </a:bodyPr>
          <a:lstStyle/>
          <a:p>
            <a:r>
              <a:rPr lang="tr-TR" dirty="0">
                <a:solidFill>
                  <a:schemeClr val="tx2"/>
                </a:solidFill>
              </a:rPr>
              <a:t>Sanayi Müdürlüğü</a:t>
            </a:r>
          </a:p>
        </p:txBody>
      </p:sp>
    </p:spTree>
    <p:extLst>
      <p:ext uri="{BB962C8B-B14F-4D97-AF65-F5344CB8AC3E}">
        <p14:creationId xmlns:p14="http://schemas.microsoft.com/office/powerpoint/2010/main" val="32005683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36893" y="773996"/>
            <a:ext cx="5472608" cy="679430"/>
          </a:xfrm>
        </p:spPr>
        <p:txBody>
          <a:bodyPr>
            <a:noAutofit/>
          </a:bodyPr>
          <a:lstStyle/>
          <a:p>
            <a:pPr>
              <a:lnSpc>
                <a:spcPct val="115000"/>
              </a:lnSpc>
              <a:spcAft>
                <a:spcPts val="1000"/>
              </a:spcAft>
            </a:pPr>
            <a:r>
              <a:rPr lang="tr-TR" sz="3200" b="1" dirty="0" smtClean="0">
                <a:latin typeface="Arial" panose="020B0604020202020204" pitchFamily="34" charset="0"/>
                <a:cs typeface="Arial" panose="020B0604020202020204" pitchFamily="34" charset="0"/>
              </a:rPr>
              <a:t>İptal ve yenileme İşlemleri</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2" y="1714376"/>
            <a:ext cx="7992888" cy="4090888"/>
          </a:xfrm>
        </p:spPr>
        <p:txBody>
          <a:bodyPr>
            <a:normAutofit/>
          </a:bodyPr>
          <a:lstStyle/>
          <a:p>
            <a:pPr>
              <a:lnSpc>
                <a:spcPct val="110000"/>
              </a:lnSpc>
              <a:spcBef>
                <a:spcPts val="600"/>
              </a:spcBef>
              <a:spcAft>
                <a:spcPts val="600"/>
              </a:spcAft>
            </a:pPr>
            <a:r>
              <a:rPr lang="tr-TR" sz="2400" dirty="0" smtClean="0">
                <a:latin typeface="Arial" panose="020B0604020202020204" pitchFamily="34" charset="0"/>
                <a:cs typeface="Arial" panose="020B0604020202020204" pitchFamily="34" charset="0"/>
              </a:rPr>
              <a:t>Mevcut </a:t>
            </a:r>
            <a:r>
              <a:rPr lang="tr-TR" sz="2400" dirty="0">
                <a:latin typeface="Arial" panose="020B0604020202020204" pitchFamily="34" charset="0"/>
                <a:cs typeface="Arial" panose="020B0604020202020204" pitchFamily="34" charset="0"/>
              </a:rPr>
              <a:t>işyeri adresinde </a:t>
            </a:r>
            <a:r>
              <a:rPr lang="tr-TR" sz="2400" dirty="0" smtClean="0">
                <a:latin typeface="Arial" panose="020B0604020202020204" pitchFamily="34" charset="0"/>
                <a:cs typeface="Arial" panose="020B0604020202020204" pitchFamily="34" charset="0"/>
              </a:rPr>
              <a:t>Merkez </a:t>
            </a:r>
            <a:r>
              <a:rPr lang="tr-TR" sz="2400" dirty="0">
                <a:latin typeface="Arial" panose="020B0604020202020204" pitchFamily="34" charset="0"/>
                <a:cs typeface="Arial" panose="020B0604020202020204" pitchFamily="34" charset="0"/>
              </a:rPr>
              <a:t>veya Ş</a:t>
            </a:r>
            <a:r>
              <a:rPr lang="tr-TR" sz="2400" dirty="0" smtClean="0">
                <a:latin typeface="Arial" panose="020B0604020202020204" pitchFamily="34" charset="0"/>
                <a:cs typeface="Arial" panose="020B0604020202020204" pitchFamily="34" charset="0"/>
              </a:rPr>
              <a:t>ube değişikliği yapması</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durumlarında</a:t>
            </a:r>
          </a:p>
          <a:p>
            <a:pPr>
              <a:lnSpc>
                <a:spcPct val="110000"/>
              </a:lnSpc>
              <a:spcBef>
                <a:spcPts val="600"/>
              </a:spcBef>
              <a:spcAft>
                <a:spcPts val="600"/>
              </a:spcAft>
            </a:pPr>
            <a:r>
              <a:rPr lang="tr-TR" sz="2400" dirty="0" smtClean="0">
                <a:latin typeface="Arial" panose="020B0604020202020204" pitchFamily="34" charset="0"/>
                <a:cs typeface="Arial" panose="020B0604020202020204" pitchFamily="34" charset="0"/>
              </a:rPr>
              <a:t>Mevcut kapasite raporları iptal edilir</a:t>
            </a:r>
            <a:endParaRPr lang="tr-TR" sz="2400" dirty="0" smtClean="0">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Şube </a:t>
            </a:r>
            <a:r>
              <a:rPr lang="tr-TR" sz="2400" dirty="0">
                <a:latin typeface="Arial" panose="020B0604020202020204" pitchFamily="34" charset="0"/>
                <a:cs typeface="Arial" panose="020B0604020202020204" pitchFamily="34" charset="0"/>
              </a:rPr>
              <a:t>veya merkez adına  </a:t>
            </a:r>
            <a:r>
              <a:rPr lang="tr-TR" sz="2400" dirty="0" smtClean="0">
                <a:latin typeface="Arial" panose="020B0604020202020204" pitchFamily="34" charset="0"/>
                <a:cs typeface="Arial" panose="020B0604020202020204" pitchFamily="34" charset="0"/>
              </a:rPr>
              <a:t>yeniden kapasite </a:t>
            </a:r>
            <a:r>
              <a:rPr lang="tr-TR" sz="2400" dirty="0">
                <a:latin typeface="Arial" panose="020B0604020202020204" pitchFamily="34" charset="0"/>
                <a:cs typeface="Arial" panose="020B0604020202020204" pitchFamily="34" charset="0"/>
              </a:rPr>
              <a:t>raporu </a:t>
            </a:r>
            <a:r>
              <a:rPr lang="tr-TR" sz="2400" dirty="0" smtClean="0">
                <a:latin typeface="Arial" panose="020B0604020202020204" pitchFamily="34" charset="0"/>
                <a:cs typeface="Arial" panose="020B0604020202020204" pitchFamily="34" charset="0"/>
              </a:rPr>
              <a:t>düzenlenir</a:t>
            </a:r>
            <a:endParaRPr lang="tr-TR" sz="2400" dirty="0">
              <a:latin typeface="Arial" panose="020B0604020202020204" pitchFamily="34" charset="0"/>
              <a:cs typeface="Arial" panose="020B0604020202020204" pitchFamily="34" charset="0"/>
            </a:endParaRPr>
          </a:p>
          <a:p>
            <a:pPr>
              <a:lnSpc>
                <a:spcPct val="120000"/>
              </a:lnSpc>
              <a:spcBef>
                <a:spcPts val="600"/>
              </a:spcBef>
              <a:spcAft>
                <a:spcPts val="600"/>
              </a:spcAft>
            </a:pPr>
            <a:r>
              <a:rPr lang="tr-TR" sz="2400" dirty="0" smtClean="0">
                <a:latin typeface="Arial" panose="020B0604020202020204" pitchFamily="34" charset="0"/>
                <a:cs typeface="Arial" panose="020B0604020202020204" pitchFamily="34" charset="0"/>
              </a:rPr>
              <a:t>İşyerinin </a:t>
            </a:r>
            <a:r>
              <a:rPr lang="tr-TR" sz="2400" dirty="0">
                <a:latin typeface="Arial" panose="020B0604020202020204" pitchFamily="34" charset="0"/>
                <a:cs typeface="Arial" panose="020B0604020202020204" pitchFamily="34" charset="0"/>
              </a:rPr>
              <a:t>başka bir adrese taşınması </a:t>
            </a:r>
            <a:r>
              <a:rPr lang="tr-TR" sz="2400" dirty="0" smtClean="0">
                <a:latin typeface="Arial" panose="020B0604020202020204" pitchFamily="34" charset="0"/>
                <a:cs typeface="Arial" panose="020B0604020202020204" pitchFamily="34" charset="0"/>
              </a:rPr>
              <a:t>durumlarında ise kapasite raporu yeni adrese göre yenileme yapılır</a:t>
            </a:r>
            <a:endParaRPr lang="tr-TR" sz="2400" dirty="0">
              <a:latin typeface="Arial" panose="020B0604020202020204" pitchFamily="34" charset="0"/>
              <a:cs typeface="Arial" panose="020B0604020202020204" pitchFamily="34" charset="0"/>
            </a:endParaRPr>
          </a:p>
          <a:p>
            <a:pPr>
              <a:lnSpc>
                <a:spcPct val="160000"/>
              </a:lnSpc>
              <a:spcBef>
                <a:spcPts val="600"/>
              </a:spcBef>
              <a:spcAft>
                <a:spcPts val="600"/>
              </a:spcAft>
            </a:pPr>
            <a:endParaRPr lang="tr-TR" sz="2400" dirty="0">
              <a:latin typeface="Arial" panose="020B0604020202020204" pitchFamily="34" charset="0"/>
              <a:cs typeface="Arial" panose="020B0604020202020204" pitchFamily="34" charset="0"/>
            </a:endParaRPr>
          </a:p>
          <a:p>
            <a:pPr lvl="0">
              <a:lnSpc>
                <a:spcPct val="160000"/>
              </a:lnSpc>
              <a:spcBef>
                <a:spcPts val="600"/>
              </a:spcBef>
              <a:spcAft>
                <a:spcPts val="600"/>
              </a:spcAft>
            </a:pPr>
            <a:endParaRPr lang="tr-TR" sz="2400" dirty="0">
              <a:solidFill>
                <a:prstClr val="black"/>
              </a:solidFill>
              <a:latin typeface="Arial" panose="020B0604020202020204" pitchFamily="34" charset="0"/>
              <a:cs typeface="Arial" panose="020B0604020202020204" pitchFamily="34" charset="0"/>
            </a:endParaRPr>
          </a:p>
          <a:p>
            <a:pPr>
              <a:lnSpc>
                <a:spcPct val="150000"/>
              </a:lnSpc>
              <a:spcBef>
                <a:spcPts val="600"/>
              </a:spcBef>
              <a:spcAft>
                <a:spcPts val="600"/>
              </a:spcAft>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30</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39971103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589330"/>
            <a:ext cx="8020819" cy="1399510"/>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Birlikçe İptal Edilecek </a:t>
            </a:r>
            <a:br>
              <a:rPr lang="tr-TR" sz="3600" b="1" dirty="0" smtClean="0">
                <a:latin typeface="Arial" panose="020B0604020202020204" pitchFamily="34" charset="0"/>
                <a:cs typeface="Arial" panose="020B0604020202020204" pitchFamily="34" charset="0"/>
              </a:rPr>
            </a:br>
            <a:r>
              <a:rPr lang="tr-TR" sz="3600" b="1" dirty="0" smtClean="0">
                <a:latin typeface="Arial" panose="020B0604020202020204" pitchFamily="34" charset="0"/>
                <a:cs typeface="Arial" panose="020B0604020202020204" pitchFamily="34" charset="0"/>
              </a:rPr>
              <a:t>Kapasite Raporları</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55576" y="2420887"/>
            <a:ext cx="7622901" cy="3744417"/>
          </a:xfrm>
        </p:spPr>
        <p:txBody>
          <a:bodyPr>
            <a:normAutofit/>
          </a:bodyPr>
          <a:lstStyle/>
          <a:p>
            <a:pPr>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Yetkili </a:t>
            </a:r>
            <a:r>
              <a:rPr lang="tr-TR" sz="2400" dirty="0">
                <a:latin typeface="Arial" panose="020B0604020202020204" pitchFamily="34" charset="0"/>
                <a:cs typeface="Arial" panose="020B0604020202020204" pitchFamily="34" charset="0"/>
              </a:rPr>
              <a:t>mercilerin göstereceği lüzum üzerine </a:t>
            </a:r>
            <a:endParaRPr lang="tr-TR" sz="2400" dirty="0" smtClean="0">
              <a:latin typeface="Arial" panose="020B0604020202020204" pitchFamily="34" charset="0"/>
              <a:cs typeface="Arial" panose="020B0604020202020204" pitchFamily="34" charset="0"/>
            </a:endParaRPr>
          </a:p>
          <a:p>
            <a:pPr>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veya </a:t>
            </a:r>
            <a:r>
              <a:rPr lang="tr-TR" sz="2400" dirty="0">
                <a:latin typeface="Arial" panose="020B0604020202020204" pitchFamily="34" charset="0"/>
                <a:cs typeface="Arial" panose="020B0604020202020204" pitchFamily="34" charset="0"/>
              </a:rPr>
              <a:t>mahallinde yapılacak tetkik sonucu </a:t>
            </a:r>
            <a:endParaRPr lang="tr-TR" sz="2400" dirty="0" smtClean="0">
              <a:latin typeface="Arial" panose="020B0604020202020204" pitchFamily="34" charset="0"/>
              <a:cs typeface="Arial" panose="020B0604020202020204" pitchFamily="34" charset="0"/>
            </a:endParaRPr>
          </a:p>
          <a:p>
            <a:pPr>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ya </a:t>
            </a:r>
            <a:r>
              <a:rPr lang="tr-TR" sz="2400" dirty="0">
                <a:latin typeface="Arial" panose="020B0604020202020204" pitchFamily="34" charset="0"/>
                <a:cs typeface="Arial" panose="020B0604020202020204" pitchFamily="34" charset="0"/>
              </a:rPr>
              <a:t>da  belirlenen teknik gerekçeler </a:t>
            </a:r>
            <a:r>
              <a:rPr lang="tr-TR" sz="2400" dirty="0" smtClean="0">
                <a:latin typeface="Arial" panose="020B0604020202020204" pitchFamily="34" charset="0"/>
                <a:cs typeface="Arial" panose="020B0604020202020204" pitchFamily="34" charset="0"/>
              </a:rPr>
              <a:t>nedeniyle</a:t>
            </a:r>
          </a:p>
          <a:p>
            <a:pPr>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Birlikçe resen iptal edilir</a:t>
            </a:r>
            <a:endParaRPr lang="tr-TR" sz="2400" dirty="0">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31</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40845717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770818"/>
            <a:ext cx="8157592" cy="516806"/>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b="1" dirty="0" smtClean="0">
                <a:latin typeface="Arial" panose="020B0604020202020204" pitchFamily="34" charset="0"/>
                <a:cs typeface="Arial" panose="020B0604020202020204" pitchFamily="34" charset="0"/>
              </a:rPr>
              <a:t>Değişiklik </a:t>
            </a:r>
            <a:r>
              <a:rPr lang="tr-TR" b="1" dirty="0">
                <a:latin typeface="Arial" panose="020B0604020202020204" pitchFamily="34" charset="0"/>
                <a:cs typeface="Arial" panose="020B0604020202020204" pitchFamily="34" charset="0"/>
              </a:rPr>
              <a:t>İ</a:t>
            </a:r>
            <a:r>
              <a:rPr lang="tr-TR" b="1" dirty="0" smtClean="0">
                <a:latin typeface="Arial" panose="020B0604020202020204" pitchFamily="34" charset="0"/>
                <a:cs typeface="Arial" panose="020B0604020202020204" pitchFamily="34" charset="0"/>
              </a:rPr>
              <a:t>şlemleri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484784"/>
            <a:ext cx="8219256" cy="4674406"/>
          </a:xfrm>
        </p:spPr>
        <p:txBody>
          <a:bodyPr>
            <a:normAutofit fontScale="92500" lnSpcReduction="10000"/>
          </a:bodyPr>
          <a:lstStyle/>
          <a:p>
            <a:pPr>
              <a:spcBef>
                <a:spcPts val="600"/>
              </a:spcBef>
              <a:spcAft>
                <a:spcPts val="600"/>
              </a:spcAft>
            </a:pPr>
            <a:r>
              <a:rPr lang="tr-TR" sz="2400" dirty="0">
                <a:latin typeface="Arial" panose="020B0604020202020204" pitchFamily="34" charset="0"/>
                <a:cs typeface="Arial" panose="020B0604020202020204" pitchFamily="34" charset="0"/>
              </a:rPr>
              <a:t>Kapasite raporunda yer alan firma bilgilerinde meydana gelen </a:t>
            </a:r>
            <a:r>
              <a:rPr lang="tr-TR" sz="2400" dirty="0" smtClean="0">
                <a:latin typeface="Arial" panose="020B0604020202020204" pitchFamily="34" charset="0"/>
                <a:cs typeface="Arial" panose="020B0604020202020204" pitchFamily="34" charset="0"/>
              </a:rPr>
              <a:t>değişiklik işlemleri kapasite raporuna işlenir.</a:t>
            </a:r>
          </a:p>
          <a:p>
            <a:pPr>
              <a:spcBef>
                <a:spcPts val="600"/>
              </a:spcBef>
              <a:spcAft>
                <a:spcPts val="600"/>
              </a:spcAft>
            </a:pPr>
            <a:r>
              <a:rPr lang="tr-TR" sz="2400" dirty="0" smtClean="0">
                <a:solidFill>
                  <a:srgbClr val="FF0000"/>
                </a:solidFill>
                <a:latin typeface="Arial" panose="020B0604020202020204" pitchFamily="34" charset="0"/>
                <a:cs typeface="Arial" panose="020B0604020202020204" pitchFamily="34" charset="0"/>
              </a:rPr>
              <a:t>Kapasite </a:t>
            </a:r>
            <a:r>
              <a:rPr lang="tr-TR" sz="2400" dirty="0">
                <a:solidFill>
                  <a:srgbClr val="FF0000"/>
                </a:solidFill>
                <a:latin typeface="Arial" panose="020B0604020202020204" pitchFamily="34" charset="0"/>
                <a:cs typeface="Arial" panose="020B0604020202020204" pitchFamily="34" charset="0"/>
              </a:rPr>
              <a:t>hesaplarını etkileyen  makine ve teçhizat ilavesi ve/veya </a:t>
            </a:r>
            <a:r>
              <a:rPr lang="tr-TR" sz="2400" dirty="0" smtClean="0">
                <a:solidFill>
                  <a:srgbClr val="FF0000"/>
                </a:solidFill>
                <a:latin typeface="Arial" panose="020B0604020202020204" pitchFamily="34" charset="0"/>
                <a:cs typeface="Arial" panose="020B0604020202020204" pitchFamily="34" charset="0"/>
              </a:rPr>
              <a:t>azaltılması </a:t>
            </a:r>
          </a:p>
          <a:p>
            <a:pPr>
              <a:spcBef>
                <a:spcPts val="600"/>
              </a:spcBef>
              <a:spcAft>
                <a:spcPts val="600"/>
              </a:spcAft>
            </a:pPr>
            <a:r>
              <a:rPr lang="tr-TR" sz="2400" dirty="0" smtClean="0">
                <a:latin typeface="Arial" panose="020B0604020202020204" pitchFamily="34" charset="0"/>
                <a:cs typeface="Arial" panose="020B0604020202020204" pitchFamily="34" charset="0"/>
              </a:rPr>
              <a:t>Üretim değişikliği </a:t>
            </a:r>
            <a:r>
              <a:rPr lang="tr-TR" sz="2400" dirty="0">
                <a:solidFill>
                  <a:srgbClr val="FF0000"/>
                </a:solidFill>
                <a:latin typeface="Arial" panose="020B0604020202020204" pitchFamily="34" charset="0"/>
                <a:cs typeface="Arial" panose="020B0604020202020204" pitchFamily="34" charset="0"/>
              </a:rPr>
              <a:t>yeni üretim ilavesi veya çıkartılması </a:t>
            </a:r>
          </a:p>
          <a:p>
            <a:pPr>
              <a:spcBef>
                <a:spcPts val="600"/>
              </a:spcBef>
              <a:spcAft>
                <a:spcPts val="600"/>
              </a:spcAft>
            </a:pPr>
            <a:r>
              <a:rPr lang="tr-TR" sz="2400" dirty="0">
                <a:solidFill>
                  <a:srgbClr val="FF0000"/>
                </a:solidFill>
                <a:latin typeface="Arial" panose="020B0604020202020204" pitchFamily="34" charset="0"/>
                <a:cs typeface="Arial" panose="020B0604020202020204" pitchFamily="34" charset="0"/>
              </a:rPr>
              <a:t>E</a:t>
            </a:r>
            <a:r>
              <a:rPr lang="tr-TR" sz="2400" dirty="0" smtClean="0">
                <a:solidFill>
                  <a:srgbClr val="FF0000"/>
                </a:solidFill>
                <a:latin typeface="Arial" panose="020B0604020202020204" pitchFamily="34" charset="0"/>
                <a:cs typeface="Arial" panose="020B0604020202020204" pitchFamily="34" charset="0"/>
              </a:rPr>
              <a:t>ksper değişikliği durumlarında  </a:t>
            </a:r>
            <a:r>
              <a:rPr lang="tr-TR" sz="2400" dirty="0">
                <a:solidFill>
                  <a:srgbClr val="FF0000"/>
                </a:solidFill>
                <a:latin typeface="Arial" panose="020B0604020202020204" pitchFamily="34" charset="0"/>
                <a:cs typeface="Arial" panose="020B0604020202020204" pitchFamily="34" charset="0"/>
              </a:rPr>
              <a:t>değişiklik işlemi yapılmaz ve kapasite raporu </a:t>
            </a:r>
            <a:r>
              <a:rPr lang="tr-TR" sz="2400" dirty="0" smtClean="0">
                <a:solidFill>
                  <a:srgbClr val="FF0000"/>
                </a:solidFill>
                <a:latin typeface="Arial" panose="020B0604020202020204" pitchFamily="34" charset="0"/>
                <a:cs typeface="Arial" panose="020B0604020202020204" pitchFamily="34" charset="0"/>
              </a:rPr>
              <a:t>yenilenir</a:t>
            </a:r>
          </a:p>
          <a:p>
            <a:pPr>
              <a:spcBef>
                <a:spcPts val="600"/>
              </a:spcBef>
              <a:spcAft>
                <a:spcPts val="600"/>
              </a:spcAft>
            </a:pPr>
            <a:r>
              <a:rPr lang="tr-TR" sz="2400" dirty="0" smtClean="0">
                <a:latin typeface="Arial" panose="020B0604020202020204" pitchFamily="34" charset="0"/>
                <a:cs typeface="Arial" panose="020B0604020202020204" pitchFamily="34" charset="0"/>
              </a:rPr>
              <a:t>Firmalar </a:t>
            </a:r>
            <a:r>
              <a:rPr lang="tr-TR" sz="2400" dirty="0">
                <a:latin typeface="Arial" panose="020B0604020202020204" pitchFamily="34" charset="0"/>
                <a:cs typeface="Arial" panose="020B0604020202020204" pitchFamily="34" charset="0"/>
              </a:rPr>
              <a:t>kapasite raporu düzenlenmiş olan işyerinde meydana gelen ve kapasite raporunda değişiklik yapmayı gerektiren durumları derhal odaya bildirmek zorundadır. </a:t>
            </a:r>
            <a:endParaRPr lang="tr-TR" sz="2400" dirty="0" smtClean="0">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zorunluluğun yerine getirilmemesi halinde oluşacak her türlü sorumluluk firmaya </a:t>
            </a:r>
            <a:r>
              <a:rPr lang="tr-TR" sz="2400" dirty="0" smtClean="0">
                <a:latin typeface="Arial" panose="020B0604020202020204" pitchFamily="34" charset="0"/>
                <a:cs typeface="Arial" panose="020B0604020202020204" pitchFamily="34" charset="0"/>
              </a:rPr>
              <a:t>aittir</a:t>
            </a:r>
          </a:p>
          <a:p>
            <a:pPr>
              <a:spcBef>
                <a:spcPts val="600"/>
              </a:spcBef>
              <a:spcAft>
                <a:spcPts val="600"/>
              </a:spcAft>
            </a:pPr>
            <a:endParaRPr lang="tr-TR" sz="2400" dirty="0">
              <a:solidFill>
                <a:srgbClr val="FF0000"/>
              </a:solidFill>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32</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22041896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73996"/>
            <a:ext cx="8229600" cy="854804"/>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b="1" dirty="0" smtClean="0">
                <a:latin typeface="Arial" panose="020B0604020202020204" pitchFamily="34" charset="0"/>
                <a:cs typeface="Arial" panose="020B0604020202020204" pitchFamily="34" charset="0"/>
              </a:rPr>
              <a:t>Kapasite Kriterlerinin Hazırlanması</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67544" y="1628799"/>
            <a:ext cx="8208912" cy="4824537"/>
          </a:xfrm>
        </p:spPr>
        <p:txBody>
          <a:bodyPr>
            <a:normAutofit/>
          </a:bodyPr>
          <a:lstStyle/>
          <a:p>
            <a:pPr>
              <a:lnSpc>
                <a:spcPct val="150000"/>
              </a:lnSpc>
              <a:spcAft>
                <a:spcPts val="1200"/>
              </a:spcAft>
            </a:pPr>
            <a:r>
              <a:rPr lang="tr-TR" sz="2400" dirty="0" smtClean="0">
                <a:latin typeface="Arial" panose="020B0604020202020204" pitchFamily="34" charset="0"/>
                <a:cs typeface="Arial" panose="020B0604020202020204" pitchFamily="34" charset="0"/>
              </a:rPr>
              <a:t>Taslak </a:t>
            </a:r>
            <a:r>
              <a:rPr lang="tr-TR" sz="2400" dirty="0">
                <a:latin typeface="Arial" panose="020B0604020202020204" pitchFamily="34" charset="0"/>
                <a:cs typeface="Arial" panose="020B0604020202020204" pitchFamily="34" charset="0"/>
              </a:rPr>
              <a:t>kriterler Odalar veya Birlik tarafından </a:t>
            </a:r>
            <a:r>
              <a:rPr lang="tr-TR" sz="2400" dirty="0" smtClean="0">
                <a:latin typeface="Arial" panose="020B0604020202020204" pitchFamily="34" charset="0"/>
                <a:cs typeface="Arial" panose="020B0604020202020204" pitchFamily="34" charset="0"/>
              </a:rPr>
              <a:t>hazırlanır</a:t>
            </a:r>
          </a:p>
          <a:p>
            <a:pPr>
              <a:lnSpc>
                <a:spcPct val="150000"/>
              </a:lnSpc>
              <a:spcAft>
                <a:spcPts val="1200"/>
              </a:spcAft>
            </a:pPr>
            <a:r>
              <a:rPr lang="tr-TR" sz="2400" dirty="0" smtClean="0">
                <a:latin typeface="Arial" panose="020B0604020202020204" pitchFamily="34" charset="0"/>
                <a:cs typeface="Arial" panose="020B0604020202020204" pitchFamily="34" charset="0"/>
              </a:rPr>
              <a:t>Odaların </a:t>
            </a:r>
            <a:r>
              <a:rPr lang="tr-TR" sz="2400" dirty="0">
                <a:latin typeface="Arial" panose="020B0604020202020204" pitchFamily="34" charset="0"/>
                <a:cs typeface="Arial" panose="020B0604020202020204" pitchFamily="34" charset="0"/>
              </a:rPr>
              <a:t>ve ilgili sektör meclislerinin görüşü </a:t>
            </a:r>
            <a:r>
              <a:rPr lang="tr-TR" sz="2400" dirty="0" smtClean="0">
                <a:latin typeface="Arial" panose="020B0604020202020204" pitchFamily="34" charset="0"/>
                <a:cs typeface="Arial" panose="020B0604020202020204" pitchFamily="34" charset="0"/>
              </a:rPr>
              <a:t>alınır</a:t>
            </a:r>
          </a:p>
          <a:p>
            <a:pPr>
              <a:lnSpc>
                <a:spcPct val="150000"/>
              </a:lnSpc>
              <a:spcAft>
                <a:spcPts val="1200"/>
              </a:spcAft>
            </a:pPr>
            <a:r>
              <a:rPr lang="tr-TR" sz="2400" dirty="0" smtClean="0">
                <a:latin typeface="Arial" panose="020B0604020202020204" pitchFamily="34" charset="0"/>
                <a:cs typeface="Arial" panose="020B0604020202020204" pitchFamily="34" charset="0"/>
              </a:rPr>
              <a:t>Birlik </a:t>
            </a:r>
            <a:r>
              <a:rPr lang="tr-TR" sz="2400" dirty="0">
                <a:latin typeface="Arial" panose="020B0604020202020204" pitchFamily="34" charset="0"/>
                <a:cs typeface="Arial" panose="020B0604020202020204" pitchFamily="34" charset="0"/>
              </a:rPr>
              <a:t>Yönetim Kurulu tarafından </a:t>
            </a:r>
            <a:r>
              <a:rPr lang="tr-TR" sz="2400" dirty="0" smtClean="0">
                <a:latin typeface="Arial" panose="020B0604020202020204" pitchFamily="34" charset="0"/>
                <a:cs typeface="Arial" panose="020B0604020202020204" pitchFamily="34" charset="0"/>
              </a:rPr>
              <a:t>onaylanır</a:t>
            </a:r>
          </a:p>
          <a:p>
            <a:pPr>
              <a:lnSpc>
                <a:spcPct val="150000"/>
              </a:lnSpc>
              <a:spcAft>
                <a:spcPts val="1200"/>
              </a:spcAft>
            </a:pPr>
            <a:r>
              <a:rPr lang="tr-TR" sz="2400" dirty="0" smtClean="0">
                <a:latin typeface="Arial" panose="020B0604020202020204" pitchFamily="34" charset="0"/>
                <a:cs typeface="Arial" panose="020B0604020202020204" pitchFamily="34" charset="0"/>
              </a:rPr>
              <a:t>Kriter </a:t>
            </a:r>
            <a:r>
              <a:rPr lang="tr-TR" sz="2400" dirty="0">
                <a:latin typeface="Arial" panose="020B0604020202020204" pitchFamily="34" charset="0"/>
                <a:cs typeface="Arial" panose="020B0604020202020204" pitchFamily="34" charset="0"/>
              </a:rPr>
              <a:t>değişikliklerinde de aynı yöntem </a:t>
            </a:r>
            <a:r>
              <a:rPr lang="tr-TR" sz="2400" dirty="0" smtClean="0">
                <a:latin typeface="Arial" panose="020B0604020202020204" pitchFamily="34" charset="0"/>
                <a:cs typeface="Arial" panose="020B0604020202020204" pitchFamily="34" charset="0"/>
              </a:rPr>
              <a:t>uygulanır </a:t>
            </a:r>
          </a:p>
          <a:p>
            <a:pPr>
              <a:lnSpc>
                <a:spcPct val="150000"/>
              </a:lnSpc>
              <a:spcAft>
                <a:spcPts val="1200"/>
              </a:spcAft>
            </a:pPr>
            <a:r>
              <a:rPr lang="tr-TR" sz="2400" dirty="0" smtClean="0">
                <a:latin typeface="Arial" panose="020B0604020202020204" pitchFamily="34" charset="0"/>
                <a:cs typeface="Arial" panose="020B0604020202020204" pitchFamily="34" charset="0"/>
              </a:rPr>
              <a:t>Birliğin </a:t>
            </a:r>
            <a:r>
              <a:rPr lang="tr-TR" sz="2400" dirty="0">
                <a:latin typeface="Arial" panose="020B0604020202020204" pitchFamily="34" charset="0"/>
                <a:cs typeface="Arial" panose="020B0604020202020204" pitchFamily="34" charset="0"/>
              </a:rPr>
              <a:t>web sayfasında yayımlanır</a:t>
            </a: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33</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17659401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700" b="1" dirty="0" smtClean="0">
                <a:latin typeface="Arial" panose="020B0604020202020204" pitchFamily="34" charset="0"/>
                <a:cs typeface="Arial" panose="020B0604020202020204" pitchFamily="34" charset="0"/>
              </a:rPr>
              <a:t>Kapasite Raporunda Yer Alan Terimlerin Tanımı-1 </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34</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extLst>
              <p:ext uri="{D42A27DB-BD31-4B8C-83A1-F6EECF244321}">
                <p14:modId xmlns:p14="http://schemas.microsoft.com/office/powerpoint/2010/main" val="1105790100"/>
              </p:ext>
            </p:extLst>
          </p:nvPr>
        </p:nvGraphicFramePr>
        <p:xfrm>
          <a:off x="251520" y="1190463"/>
          <a:ext cx="8640960" cy="5413967"/>
        </p:xfrm>
        <a:graphic>
          <a:graphicData uri="http://schemas.openxmlformats.org/drawingml/2006/table">
            <a:tbl>
              <a:tblPr firstRow="1" firstCol="1" bandRow="1">
                <a:tableStyleId>{E8B1032C-EA38-4F05-BA0D-38AFFFC7BED3}</a:tableStyleId>
              </a:tblPr>
              <a:tblGrid>
                <a:gridCol w="2016224">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709463">
                <a:tc>
                  <a:txBody>
                    <a:bodyPr/>
                    <a:lstStyle/>
                    <a:p>
                      <a:pPr algn="l">
                        <a:spcAft>
                          <a:spcPts val="0"/>
                        </a:spcAft>
                        <a:tabLst>
                          <a:tab pos="2700655" algn="l"/>
                        </a:tabLst>
                      </a:pPr>
                      <a:r>
                        <a:rPr lang="tr-TR" sz="1600" b="1" dirty="0">
                          <a:effectLst/>
                          <a:latin typeface="Arial" panose="020B0604020202020204" pitchFamily="34" charset="0"/>
                          <a:cs typeface="Arial" panose="020B0604020202020204" pitchFamily="34" charset="0"/>
                        </a:rPr>
                        <a:t>Firma Unvanı</a:t>
                      </a:r>
                      <a:endParaRPr lang="tr-TR" sz="1600" b="1"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2">
                        <a:lumMod val="40000"/>
                        <a:lumOff val="60000"/>
                      </a:schemeClr>
                    </a:solidFill>
                  </a:tcPr>
                </a:tc>
                <a:tc>
                  <a:txBody>
                    <a:bodyPr/>
                    <a:lstStyle/>
                    <a:p>
                      <a:pPr algn="just">
                        <a:spcAft>
                          <a:spcPts val="0"/>
                        </a:spcAft>
                        <a:tabLst>
                          <a:tab pos="2700655" algn="l"/>
                        </a:tabLst>
                      </a:pPr>
                      <a:r>
                        <a:rPr lang="tr-TR" sz="1600" dirty="0">
                          <a:effectLst/>
                          <a:latin typeface="Arial" panose="020B0604020202020204" pitchFamily="34" charset="0"/>
                          <a:cs typeface="Arial" panose="020B0604020202020204" pitchFamily="34" charset="0"/>
                        </a:rPr>
                        <a:t> </a:t>
                      </a:r>
                    </a:p>
                    <a:p>
                      <a:pPr algn="just">
                        <a:spcAft>
                          <a:spcPts val="0"/>
                        </a:spcAft>
                        <a:tabLst>
                          <a:tab pos="2700655" algn="l"/>
                        </a:tabLst>
                      </a:pPr>
                      <a:r>
                        <a:rPr lang="tr-TR" sz="1600" b="0" dirty="0">
                          <a:effectLst/>
                          <a:latin typeface="Arial" panose="020B0604020202020204" pitchFamily="34" charset="0"/>
                          <a:cs typeface="Arial" panose="020B0604020202020204" pitchFamily="34" charset="0"/>
                        </a:rPr>
                        <a:t>Ticaret sicilinde tescil ve ilan edilen </a:t>
                      </a:r>
                      <a:r>
                        <a:rPr lang="tr-TR" sz="1600" b="0" dirty="0" smtClean="0">
                          <a:effectLst/>
                          <a:latin typeface="Arial" panose="020B0604020202020204" pitchFamily="34" charset="0"/>
                          <a:cs typeface="Arial" panose="020B0604020202020204" pitchFamily="34" charset="0"/>
                        </a:rPr>
                        <a:t>unvandır</a:t>
                      </a:r>
                      <a:endParaRPr lang="tr-TR" sz="1600" b="0" dirty="0">
                        <a:effectLst/>
                        <a:latin typeface="Arial" panose="020B0604020202020204" pitchFamily="34" charset="0"/>
                        <a:cs typeface="Arial" panose="020B0604020202020204" pitchFamily="34" charset="0"/>
                      </a:endParaRPr>
                    </a:p>
                    <a:p>
                      <a:pPr algn="just">
                        <a:spcAft>
                          <a:spcPts val="0"/>
                        </a:spcAft>
                        <a:tabLst>
                          <a:tab pos="2700655" algn="l"/>
                        </a:tabLst>
                      </a:pPr>
                      <a:r>
                        <a:rPr lang="tr-TR" sz="1600" dirty="0">
                          <a:effectLst/>
                          <a:latin typeface="Arial" panose="020B0604020202020204" pitchFamily="34" charset="0"/>
                          <a:cs typeface="Arial" panose="020B0604020202020204" pitchFamily="34" charset="0"/>
                        </a:rPr>
                        <a:t> </a:t>
                      </a:r>
                      <a:endParaRPr lang="tr-TR" sz="1600" dirty="0">
                        <a:effectLst/>
                        <a:latin typeface="Arial" panose="020B0604020202020204" pitchFamily="34" charset="0"/>
                        <a:ea typeface="Times New Roman"/>
                        <a:cs typeface="Arial" panose="020B0604020202020204" pitchFamily="34"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0"/>
                  </a:ext>
                </a:extLst>
              </a:tr>
              <a:tr h="520765">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Vergi </a:t>
                      </a:r>
                      <a:r>
                        <a:rPr lang="tr-TR" sz="1600" b="1" dirty="0" smtClean="0">
                          <a:effectLst/>
                          <a:latin typeface="Arial" panose="020B0604020202020204" pitchFamily="34" charset="0"/>
                          <a:cs typeface="Arial" panose="020B0604020202020204" pitchFamily="34" charset="0"/>
                        </a:rPr>
                        <a:t>dairesi</a:t>
                      </a:r>
                      <a:r>
                        <a:rPr lang="tr-TR" sz="1600" b="1" baseline="0" dirty="0" smtClean="0">
                          <a:effectLst/>
                          <a:latin typeface="Arial" panose="020B0604020202020204" pitchFamily="34" charset="0"/>
                          <a:cs typeface="Arial" panose="020B0604020202020204" pitchFamily="34" charset="0"/>
                        </a:rPr>
                        <a:t> ve</a:t>
                      </a:r>
                      <a:r>
                        <a:rPr lang="tr-TR" sz="1600" b="1" dirty="0" smtClean="0">
                          <a:effectLst/>
                          <a:latin typeface="Arial" panose="020B0604020202020204" pitchFamily="34" charset="0"/>
                          <a:cs typeface="Arial" panose="020B0604020202020204" pitchFamily="34" charset="0"/>
                        </a:rPr>
                        <a:t> </a:t>
                      </a:r>
                      <a:r>
                        <a:rPr lang="tr-TR" sz="1600" b="1" dirty="0">
                          <a:effectLst/>
                          <a:latin typeface="Arial" panose="020B0604020202020204" pitchFamily="34" charset="0"/>
                          <a:cs typeface="Arial" panose="020B0604020202020204" pitchFamily="34" charset="0"/>
                        </a:rPr>
                        <a:t>numarası</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smtClean="0">
                          <a:effectLst/>
                          <a:latin typeface="Arial" panose="020B0604020202020204" pitchFamily="34" charset="0"/>
                          <a:cs typeface="Arial" panose="020B0604020202020204" pitchFamily="34" charset="0"/>
                        </a:rPr>
                        <a:t>Vergi </a:t>
                      </a:r>
                      <a:r>
                        <a:rPr lang="tr-TR" sz="1600" dirty="0">
                          <a:effectLst/>
                          <a:latin typeface="Arial" panose="020B0604020202020204" pitchFamily="34" charset="0"/>
                          <a:cs typeface="Arial" panose="020B0604020202020204" pitchFamily="34" charset="0"/>
                        </a:rPr>
                        <a:t>dairesinin adı ve vergi </a:t>
                      </a:r>
                      <a:r>
                        <a:rPr lang="tr-TR" sz="1600" dirty="0" smtClean="0">
                          <a:effectLst/>
                          <a:latin typeface="Arial" panose="020B0604020202020204" pitchFamily="34" charset="0"/>
                          <a:cs typeface="Arial" panose="020B0604020202020204" pitchFamily="34" charset="0"/>
                        </a:rPr>
                        <a:t>numarasıdır </a:t>
                      </a:r>
                      <a:endParaRPr lang="tr-TR" sz="1600" dirty="0">
                        <a:effectLst/>
                        <a:latin typeface="Arial" panose="020B0604020202020204" pitchFamily="34" charset="0"/>
                        <a:cs typeface="Arial" panose="020B0604020202020204" pitchFamily="34" charset="0"/>
                      </a:endParaRPr>
                    </a:p>
                  </a:txBody>
                  <a:tcPr marL="60367" marR="60367" marT="0" marB="0" anchor="ctr"/>
                </a:tc>
                <a:extLst>
                  <a:ext uri="{0D108BD9-81ED-4DB2-BD59-A6C34878D82A}">
                    <a16:rowId xmlns:a16="http://schemas.microsoft.com/office/drawing/2014/main" val="10001"/>
                  </a:ext>
                </a:extLst>
              </a:tr>
              <a:tr h="520765">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İşyeri SGK numarası</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smtClean="0">
                          <a:effectLst/>
                          <a:latin typeface="Arial" panose="020B0604020202020204" pitchFamily="34" charset="0"/>
                          <a:cs typeface="Arial" panose="020B0604020202020204" pitchFamily="34" charset="0"/>
                        </a:rPr>
                        <a:t>Sosyal </a:t>
                      </a:r>
                      <a:r>
                        <a:rPr lang="tr-TR" sz="1600" dirty="0">
                          <a:effectLst/>
                          <a:latin typeface="Arial" panose="020B0604020202020204" pitchFamily="34" charset="0"/>
                          <a:cs typeface="Arial" panose="020B0604020202020204" pitchFamily="34" charset="0"/>
                        </a:rPr>
                        <a:t>Güvenlik Kurumu tarafından verilen </a:t>
                      </a:r>
                      <a:r>
                        <a:rPr lang="tr-TR" sz="1600" dirty="0" smtClean="0">
                          <a:effectLst/>
                          <a:latin typeface="Arial" panose="020B0604020202020204" pitchFamily="34" charset="0"/>
                          <a:cs typeface="Arial" panose="020B0604020202020204" pitchFamily="34" charset="0"/>
                        </a:rPr>
                        <a:t>numaradır</a:t>
                      </a:r>
                      <a:endParaRPr lang="tr-TR" sz="1600" dirty="0">
                        <a:effectLst/>
                        <a:latin typeface="Arial" panose="020B0604020202020204" pitchFamily="34" charset="0"/>
                        <a:cs typeface="Arial" panose="020B0604020202020204" pitchFamily="34" charset="0"/>
                      </a:endParaRPr>
                    </a:p>
                  </a:txBody>
                  <a:tcPr marL="60367" marR="60367" marT="0" marB="0" anchor="ctr">
                    <a:solidFill>
                      <a:schemeClr val="accent2">
                        <a:lumMod val="20000"/>
                        <a:lumOff val="80000"/>
                      </a:schemeClr>
                    </a:solidFill>
                  </a:tcPr>
                </a:tc>
                <a:extLst>
                  <a:ext uri="{0D108BD9-81ED-4DB2-BD59-A6C34878D82A}">
                    <a16:rowId xmlns:a16="http://schemas.microsoft.com/office/drawing/2014/main" val="10002"/>
                  </a:ext>
                </a:extLst>
              </a:tr>
              <a:tr h="479698">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Rapor Tarihi</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Kapasite raporunun tanzim </a:t>
                      </a:r>
                      <a:r>
                        <a:rPr lang="tr-TR" sz="1600" dirty="0" smtClean="0">
                          <a:effectLst/>
                          <a:latin typeface="Arial" panose="020B0604020202020204" pitchFamily="34" charset="0"/>
                          <a:cs typeface="Arial" panose="020B0604020202020204" pitchFamily="34" charset="0"/>
                        </a:rPr>
                        <a:t>tarihidir </a:t>
                      </a:r>
                      <a:r>
                        <a:rPr lang="tr-TR" sz="1600" dirty="0">
                          <a:effectLst/>
                          <a:latin typeface="Arial" panose="020B0604020202020204" pitchFamily="34" charset="0"/>
                          <a:cs typeface="Arial" panose="020B0604020202020204" pitchFamily="34" charset="0"/>
                        </a:rPr>
                        <a:t>oda tarafından </a:t>
                      </a:r>
                      <a:r>
                        <a:rPr lang="tr-TR" sz="1600" dirty="0" smtClean="0">
                          <a:effectLst/>
                          <a:latin typeface="Arial" panose="020B0604020202020204" pitchFamily="34" charset="0"/>
                          <a:cs typeface="Arial" panose="020B0604020202020204" pitchFamily="34" charset="0"/>
                        </a:rPr>
                        <a:t>verilir</a:t>
                      </a:r>
                      <a:endParaRPr lang="tr-TR" sz="1600" dirty="0">
                        <a:effectLst/>
                        <a:latin typeface="Arial" panose="020B0604020202020204" pitchFamily="34" charset="0"/>
                        <a:cs typeface="Arial" panose="020B0604020202020204" pitchFamily="34" charset="0"/>
                      </a:endParaRPr>
                    </a:p>
                  </a:txBody>
                  <a:tcPr marL="60367" marR="60367" marT="0" marB="0" anchor="ctr"/>
                </a:tc>
                <a:extLst>
                  <a:ext uri="{0D108BD9-81ED-4DB2-BD59-A6C34878D82A}">
                    <a16:rowId xmlns:a16="http://schemas.microsoft.com/office/drawing/2014/main" val="10003"/>
                  </a:ext>
                </a:extLst>
              </a:tr>
              <a:tr h="471272">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Rapor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Odanın </a:t>
                      </a:r>
                      <a:r>
                        <a:rPr lang="tr-TR" sz="1600" dirty="0" smtClean="0">
                          <a:effectLst/>
                          <a:latin typeface="Arial" panose="020B0604020202020204" pitchFamily="34" charset="0"/>
                          <a:cs typeface="Arial" panose="020B0604020202020204" pitchFamily="34" charset="0"/>
                        </a:rPr>
                        <a:t>kapasite </a:t>
                      </a:r>
                      <a:r>
                        <a:rPr lang="tr-TR" sz="1600" dirty="0">
                          <a:effectLst/>
                          <a:latin typeface="Arial" panose="020B0604020202020204" pitchFamily="34" charset="0"/>
                          <a:cs typeface="Arial" panose="020B0604020202020204" pitchFamily="34" charset="0"/>
                        </a:rPr>
                        <a:t>raporlarına </a:t>
                      </a:r>
                      <a:r>
                        <a:rPr lang="tr-TR" sz="1600" dirty="0" smtClean="0">
                          <a:effectLst/>
                          <a:latin typeface="Arial" panose="020B0604020202020204" pitchFamily="34" charset="0"/>
                          <a:cs typeface="Arial" panose="020B0604020202020204" pitchFamily="34" charset="0"/>
                        </a:rPr>
                        <a:t>verdiği </a:t>
                      </a:r>
                      <a:r>
                        <a:rPr lang="tr-TR" sz="1600" dirty="0">
                          <a:effectLst/>
                          <a:latin typeface="Arial" panose="020B0604020202020204" pitchFamily="34" charset="0"/>
                          <a:cs typeface="Arial" panose="020B0604020202020204" pitchFamily="34" charset="0"/>
                        </a:rPr>
                        <a:t>sıra </a:t>
                      </a:r>
                      <a:r>
                        <a:rPr lang="tr-TR" sz="1600" dirty="0" smtClean="0">
                          <a:effectLst/>
                          <a:latin typeface="Arial" panose="020B0604020202020204" pitchFamily="34" charset="0"/>
                          <a:cs typeface="Arial" panose="020B0604020202020204" pitchFamily="34" charset="0"/>
                        </a:rPr>
                        <a:t>numarasıdır</a:t>
                      </a:r>
                      <a:endParaRPr lang="tr-TR" sz="1600" dirty="0">
                        <a:effectLst/>
                        <a:latin typeface="Arial" panose="020B0604020202020204" pitchFamily="34" charset="0"/>
                        <a:cs typeface="Arial" panose="020B0604020202020204" pitchFamily="34" charset="0"/>
                      </a:endParaRPr>
                    </a:p>
                  </a:txBody>
                  <a:tcPr marL="60367" marR="60367" marT="0" marB="0" anchor="ctr">
                    <a:solidFill>
                      <a:schemeClr val="accent2">
                        <a:lumMod val="20000"/>
                        <a:lumOff val="80000"/>
                      </a:schemeClr>
                    </a:solidFill>
                  </a:tcPr>
                </a:tc>
                <a:extLst>
                  <a:ext uri="{0D108BD9-81ED-4DB2-BD59-A6C34878D82A}">
                    <a16:rowId xmlns:a16="http://schemas.microsoft.com/office/drawing/2014/main" val="10004"/>
                  </a:ext>
                </a:extLst>
              </a:tr>
              <a:tr h="511478">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Sanayi Sicil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Bilim, Sanayi ve Teknoloji </a:t>
                      </a:r>
                      <a:r>
                        <a:rPr lang="tr-TR" sz="1600" dirty="0" smtClean="0">
                          <a:effectLst/>
                          <a:latin typeface="Arial" panose="020B0604020202020204" pitchFamily="34" charset="0"/>
                          <a:cs typeface="Arial" panose="020B0604020202020204" pitchFamily="34" charset="0"/>
                        </a:rPr>
                        <a:t>Bakanlığınca</a:t>
                      </a:r>
                      <a:r>
                        <a:rPr lang="tr-TR" sz="1600" baseline="0" dirty="0" smtClean="0">
                          <a:effectLst/>
                          <a:latin typeface="Arial" panose="020B0604020202020204" pitchFamily="34" charset="0"/>
                          <a:cs typeface="Arial" panose="020B0604020202020204" pitchFamily="34" charset="0"/>
                        </a:rPr>
                        <a:t> verilir</a:t>
                      </a:r>
                      <a:endParaRPr lang="tr-TR" sz="1600" dirty="0">
                        <a:effectLst/>
                        <a:latin typeface="Arial" panose="020B0604020202020204" pitchFamily="34" charset="0"/>
                        <a:cs typeface="Arial" panose="020B0604020202020204" pitchFamily="34" charset="0"/>
                      </a:endParaRPr>
                    </a:p>
                  </a:txBody>
                  <a:tcPr marL="60367" marR="60367" marT="0" marB="0" anchor="ctr"/>
                </a:tc>
                <a:extLst>
                  <a:ext uri="{0D108BD9-81ED-4DB2-BD59-A6C34878D82A}">
                    <a16:rowId xmlns:a16="http://schemas.microsoft.com/office/drawing/2014/main" val="10005"/>
                  </a:ext>
                </a:extLst>
              </a:tr>
              <a:tr h="416689">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Oda Sicil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Odaların </a:t>
                      </a:r>
                      <a:r>
                        <a:rPr lang="tr-TR" sz="1600" dirty="0" smtClean="0">
                          <a:effectLst/>
                          <a:latin typeface="Arial" panose="020B0604020202020204" pitchFamily="34" charset="0"/>
                          <a:cs typeface="Arial" panose="020B0604020202020204" pitchFamily="34" charset="0"/>
                        </a:rPr>
                        <a:t>üyelerine </a:t>
                      </a:r>
                      <a:r>
                        <a:rPr lang="tr-TR" sz="1600" dirty="0">
                          <a:effectLst/>
                          <a:latin typeface="Arial" panose="020B0604020202020204" pitchFamily="34" charset="0"/>
                          <a:cs typeface="Arial" panose="020B0604020202020204" pitchFamily="34" charset="0"/>
                        </a:rPr>
                        <a:t>verdikleri </a:t>
                      </a:r>
                      <a:r>
                        <a:rPr lang="tr-TR" sz="1600" dirty="0" smtClean="0">
                          <a:effectLst/>
                          <a:latin typeface="Arial" panose="020B0604020202020204" pitchFamily="34" charset="0"/>
                          <a:cs typeface="Arial" panose="020B0604020202020204" pitchFamily="34" charset="0"/>
                        </a:rPr>
                        <a:t>numaradır</a:t>
                      </a:r>
                      <a:endParaRPr lang="tr-TR" sz="1600" dirty="0">
                        <a:effectLst/>
                        <a:latin typeface="Arial" panose="020B0604020202020204" pitchFamily="34" charset="0"/>
                        <a:cs typeface="Arial" panose="020B0604020202020204" pitchFamily="34" charset="0"/>
                      </a:endParaRPr>
                    </a:p>
                  </a:txBody>
                  <a:tcPr marL="60367" marR="60367" marT="0" marB="0" anchor="ctr">
                    <a:solidFill>
                      <a:schemeClr val="accent2">
                        <a:lumMod val="20000"/>
                        <a:lumOff val="80000"/>
                      </a:schemeClr>
                    </a:solidFill>
                  </a:tcPr>
                </a:tc>
                <a:extLst>
                  <a:ext uri="{0D108BD9-81ED-4DB2-BD59-A6C34878D82A}">
                    <a16:rowId xmlns:a16="http://schemas.microsoft.com/office/drawing/2014/main" val="10006"/>
                  </a:ext>
                </a:extLst>
              </a:tr>
              <a:tr h="511478">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Ticaret Sicil No</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Ticaret Sicil Memurluklarınca verilen </a:t>
                      </a:r>
                      <a:r>
                        <a:rPr lang="tr-TR" sz="1600" dirty="0" smtClean="0">
                          <a:effectLst/>
                          <a:latin typeface="Arial" panose="020B0604020202020204" pitchFamily="34" charset="0"/>
                          <a:cs typeface="Arial" panose="020B0604020202020204" pitchFamily="34" charset="0"/>
                        </a:rPr>
                        <a:t>numaradır</a:t>
                      </a:r>
                      <a:endParaRPr lang="tr-TR" sz="1600" dirty="0">
                        <a:effectLst/>
                        <a:latin typeface="Arial" panose="020B0604020202020204" pitchFamily="34" charset="0"/>
                        <a:cs typeface="Arial" panose="020B0604020202020204" pitchFamily="34" charset="0"/>
                      </a:endParaRPr>
                    </a:p>
                  </a:txBody>
                  <a:tcPr marL="60367" marR="60367" marT="0" marB="0" anchor="ctr"/>
                </a:tc>
                <a:extLst>
                  <a:ext uri="{0D108BD9-81ED-4DB2-BD59-A6C34878D82A}">
                    <a16:rowId xmlns:a16="http://schemas.microsoft.com/office/drawing/2014/main" val="10007"/>
                  </a:ext>
                </a:extLst>
              </a:tr>
              <a:tr h="400548">
                <a:tc>
                  <a:txBody>
                    <a:bodyPr/>
                    <a:lstStyle/>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 </a:t>
                      </a:r>
                      <a:r>
                        <a:rPr lang="tr-TR" sz="1600" b="1" dirty="0" err="1" smtClean="0">
                          <a:effectLst/>
                          <a:latin typeface="Arial" panose="020B0604020202020204" pitchFamily="34" charset="0"/>
                          <a:cs typeface="Arial" panose="020B0604020202020204" pitchFamily="34" charset="0"/>
                        </a:rPr>
                        <a:t>Mersis</a:t>
                      </a:r>
                      <a:r>
                        <a:rPr lang="tr-TR" sz="1600" b="1" dirty="0" smtClean="0">
                          <a:effectLst/>
                          <a:latin typeface="Arial" panose="020B0604020202020204" pitchFamily="34" charset="0"/>
                          <a:cs typeface="Arial" panose="020B0604020202020204" pitchFamily="34" charset="0"/>
                        </a:rPr>
                        <a:t> No</a:t>
                      </a:r>
                      <a:endParaRPr lang="tr-TR" sz="1600" b="1" dirty="0">
                        <a:effectLst/>
                        <a:latin typeface="Arial" panose="020B0604020202020204" pitchFamily="34" charset="0"/>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r>
                        <a:rPr lang="tr-TR" sz="1600" dirty="0">
                          <a:effectLst/>
                          <a:latin typeface="Arial" panose="020B0604020202020204" pitchFamily="34" charset="0"/>
                          <a:cs typeface="Arial" panose="020B0604020202020204" pitchFamily="34" charset="0"/>
                        </a:rPr>
                        <a:t>Merkezi Sicil Kayıt Sistemi </a:t>
                      </a:r>
                      <a:r>
                        <a:rPr lang="tr-TR" sz="1600" dirty="0" smtClean="0">
                          <a:effectLst/>
                          <a:latin typeface="Arial" panose="020B0604020202020204" pitchFamily="34" charset="0"/>
                          <a:cs typeface="Arial" panose="020B0604020202020204" pitchFamily="34" charset="0"/>
                        </a:rPr>
                        <a:t>numarasıdır</a:t>
                      </a:r>
                      <a:endParaRPr lang="tr-TR" sz="1600"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20000"/>
                        <a:lumOff val="80000"/>
                      </a:schemeClr>
                    </a:solidFill>
                  </a:tcPr>
                </a:tc>
                <a:extLst>
                  <a:ext uri="{0D108BD9-81ED-4DB2-BD59-A6C34878D82A}">
                    <a16:rowId xmlns:a16="http://schemas.microsoft.com/office/drawing/2014/main" val="10008"/>
                  </a:ext>
                </a:extLst>
              </a:tr>
              <a:tr h="792726">
                <a:tc>
                  <a:txBody>
                    <a:bodyPr/>
                    <a:lstStyle/>
                    <a:p>
                      <a:pPr algn="l">
                        <a:lnSpc>
                          <a:spcPct val="115000"/>
                        </a:lnSpc>
                        <a:spcAft>
                          <a:spcPts val="0"/>
                        </a:spcAft>
                        <a:tabLst>
                          <a:tab pos="2700655" algn="l"/>
                        </a:tabLst>
                      </a:pPr>
                      <a:r>
                        <a:rPr lang="tr-TR" sz="1600" b="1" dirty="0" smtClean="0">
                          <a:effectLst/>
                          <a:latin typeface="Arial" panose="020B0604020202020204" pitchFamily="34" charset="0"/>
                          <a:cs typeface="Arial" panose="020B0604020202020204" pitchFamily="34" charset="0"/>
                        </a:rPr>
                        <a:t>NACE </a:t>
                      </a:r>
                      <a:r>
                        <a:rPr lang="tr-TR" sz="1600" b="1" dirty="0">
                          <a:effectLst/>
                          <a:latin typeface="Arial" panose="020B0604020202020204" pitchFamily="34" charset="0"/>
                          <a:cs typeface="Arial" panose="020B0604020202020204" pitchFamily="34" charset="0"/>
                        </a:rPr>
                        <a:t>Faaliyet Kodu</a:t>
                      </a:r>
                    </a:p>
                    <a:p>
                      <a:pPr algn="l">
                        <a:lnSpc>
                          <a:spcPct val="115000"/>
                        </a:lnSpc>
                        <a:spcAft>
                          <a:spcPts val="0"/>
                        </a:spcAft>
                        <a:tabLst>
                          <a:tab pos="2700655" algn="l"/>
                        </a:tabLst>
                      </a:pPr>
                      <a:r>
                        <a:rPr lang="tr-TR" sz="1600" b="1" dirty="0">
                          <a:effectLst/>
                          <a:latin typeface="Arial" panose="020B0604020202020204" pitchFamily="34" charset="0"/>
                          <a:cs typeface="Arial" panose="020B0604020202020204" pitchFamily="34" charset="0"/>
                        </a:rPr>
                        <a:t> </a:t>
                      </a:r>
                      <a:endParaRPr lang="tr-TR" sz="1600" b="1" dirty="0">
                        <a:effectLst/>
                        <a:latin typeface="Arial" panose="020B0604020202020204" pitchFamily="34" charset="0"/>
                        <a:ea typeface="Calibri"/>
                        <a:cs typeface="Arial" panose="020B0604020202020204" pitchFamily="34" charset="0"/>
                      </a:endParaRPr>
                    </a:p>
                  </a:txBody>
                  <a:tcPr marL="60367" marR="60367" marT="0" marB="0" anchor="ctr">
                    <a:solidFill>
                      <a:schemeClr val="accent2">
                        <a:lumMod val="40000"/>
                        <a:lumOff val="60000"/>
                      </a:schemeClr>
                    </a:solidFill>
                  </a:tcPr>
                </a:tc>
                <a:tc>
                  <a:txBody>
                    <a:bodyPr/>
                    <a:lstStyle/>
                    <a:p>
                      <a:pPr algn="just">
                        <a:lnSpc>
                          <a:spcPct val="115000"/>
                        </a:lnSpc>
                        <a:spcAft>
                          <a:spcPts val="0"/>
                        </a:spcAft>
                        <a:tabLst>
                          <a:tab pos="2700655" algn="l"/>
                        </a:tabLst>
                      </a:pPr>
                      <a:endParaRPr lang="tr-TR" sz="1600" u="sng" dirty="0" smtClean="0">
                        <a:effectLst/>
                        <a:latin typeface="Arial" panose="020B0604020202020204" pitchFamily="34" charset="0"/>
                        <a:cs typeface="Arial" panose="020B0604020202020204" pitchFamily="34" charset="0"/>
                      </a:endParaRPr>
                    </a:p>
                    <a:p>
                      <a:pPr algn="just">
                        <a:lnSpc>
                          <a:spcPct val="115000"/>
                        </a:lnSpc>
                        <a:spcAft>
                          <a:spcPts val="0"/>
                        </a:spcAft>
                        <a:tabLst>
                          <a:tab pos="2700655" algn="l"/>
                        </a:tabLst>
                      </a:pPr>
                      <a:r>
                        <a:rPr lang="tr-TR" sz="1600" u="none" dirty="0" smtClean="0">
                          <a:effectLst/>
                          <a:latin typeface="Arial" panose="020B0604020202020204" pitchFamily="34" charset="0"/>
                          <a:cs typeface="Arial" panose="020B0604020202020204" pitchFamily="34" charset="0"/>
                        </a:rPr>
                        <a:t>Üye </a:t>
                      </a:r>
                      <a:r>
                        <a:rPr lang="tr-TR" sz="1600" u="none" dirty="0">
                          <a:effectLst/>
                          <a:latin typeface="Arial" panose="020B0604020202020204" pitchFamily="34" charset="0"/>
                          <a:cs typeface="Arial" panose="020B0604020202020204" pitchFamily="34" charset="0"/>
                        </a:rPr>
                        <a:t>veri tabanında yer alan </a:t>
                      </a:r>
                      <a:r>
                        <a:rPr lang="tr-TR" sz="1600" u="none" dirty="0" err="1">
                          <a:effectLst/>
                          <a:latin typeface="Arial" panose="020B0604020202020204" pitchFamily="34" charset="0"/>
                          <a:cs typeface="Arial" panose="020B0604020202020204" pitchFamily="34" charset="0"/>
                        </a:rPr>
                        <a:t>Nace</a:t>
                      </a:r>
                      <a:r>
                        <a:rPr lang="tr-TR" sz="1600" u="none" dirty="0">
                          <a:effectLst/>
                          <a:latin typeface="Arial" panose="020B0604020202020204" pitchFamily="34" charset="0"/>
                          <a:cs typeface="Arial" panose="020B0604020202020204" pitchFamily="34" charset="0"/>
                        </a:rPr>
                        <a:t> 6’lı kod numarasıdır.</a:t>
                      </a:r>
                      <a:endParaRPr lang="tr-TR" sz="1600" u="none" dirty="0">
                        <a:effectLst/>
                        <a:latin typeface="Arial" panose="020B0604020202020204" pitchFamily="34" charset="0"/>
                        <a:ea typeface="Calibri"/>
                        <a:cs typeface="Arial" panose="020B0604020202020204" pitchFamily="34" charset="0"/>
                      </a:endParaRPr>
                    </a:p>
                  </a:txBody>
                  <a:tcPr marL="60367" marR="60367"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986815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r>
              <a:rPr lang="tr-TR" sz="2700" b="1" dirty="0" smtClean="0">
                <a:latin typeface="Arial" panose="020B0604020202020204" pitchFamily="34" charset="0"/>
                <a:cs typeface="Arial" panose="020B0604020202020204" pitchFamily="34" charset="0"/>
              </a:rPr>
              <a:t>Kapasite Raporunda Yer Alan Terimlerin Tanımı-2 </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35</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extLst>
              <p:ext uri="{D42A27DB-BD31-4B8C-83A1-F6EECF244321}">
                <p14:modId xmlns:p14="http://schemas.microsoft.com/office/powerpoint/2010/main" val="1065040834"/>
              </p:ext>
            </p:extLst>
          </p:nvPr>
        </p:nvGraphicFramePr>
        <p:xfrm>
          <a:off x="395536" y="1268760"/>
          <a:ext cx="8280920" cy="4668682"/>
        </p:xfrm>
        <a:graphic>
          <a:graphicData uri="http://schemas.openxmlformats.org/drawingml/2006/table">
            <a:tbl>
              <a:tblPr firstRow="1" firstCol="1" bandRow="1">
                <a:tableStyleId>{E8B1032C-EA38-4F05-BA0D-38AFFFC7BED3}</a:tableStyleId>
              </a:tblPr>
              <a:tblGrid>
                <a:gridCol w="2088232">
                  <a:extLst>
                    <a:ext uri="{9D8B030D-6E8A-4147-A177-3AD203B41FA5}">
                      <a16:colId xmlns:a16="http://schemas.microsoft.com/office/drawing/2014/main" val="20000"/>
                    </a:ext>
                  </a:extLst>
                </a:gridCol>
                <a:gridCol w="6192688">
                  <a:extLst>
                    <a:ext uri="{9D8B030D-6E8A-4147-A177-3AD203B41FA5}">
                      <a16:colId xmlns:a16="http://schemas.microsoft.com/office/drawing/2014/main" val="20001"/>
                    </a:ext>
                  </a:extLst>
                </a:gridCol>
              </a:tblGrid>
              <a:tr h="720080">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Üretimin yapıldığı yer</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b="0" u="none" dirty="0" smtClean="0">
                          <a:effectLst/>
                          <a:latin typeface="Arial" panose="020B0604020202020204" pitchFamily="34" charset="0"/>
                          <a:ea typeface="Times New Roman"/>
                          <a:cs typeface="Arial" panose="020B0604020202020204" pitchFamily="34" charset="0"/>
                        </a:rPr>
                        <a:t>Firmanın </a:t>
                      </a:r>
                      <a:r>
                        <a:rPr lang="tr-TR" sz="1600" b="0" u="none" dirty="0">
                          <a:effectLst/>
                          <a:latin typeface="Arial" panose="020B0604020202020204" pitchFamily="34" charset="0"/>
                          <a:ea typeface="Times New Roman"/>
                          <a:cs typeface="Arial" panose="020B0604020202020204" pitchFamily="34" charset="0"/>
                        </a:rPr>
                        <a:t>üretim yaptığı  yerin açık adresi </a:t>
                      </a:r>
                      <a:r>
                        <a:rPr lang="tr-TR" sz="1600" b="0" u="none" dirty="0" smtClean="0">
                          <a:effectLst/>
                          <a:latin typeface="Arial" panose="020B0604020202020204" pitchFamily="34" charset="0"/>
                          <a:ea typeface="Times New Roman"/>
                          <a:cs typeface="Arial" panose="020B0604020202020204" pitchFamily="34" charset="0"/>
                        </a:rPr>
                        <a:t>ile </a:t>
                      </a:r>
                      <a:r>
                        <a:rPr lang="tr-TR" sz="1600" b="0" u="none" dirty="0">
                          <a:effectLst/>
                          <a:latin typeface="Arial" panose="020B0604020202020204" pitchFamily="34" charset="0"/>
                          <a:ea typeface="Times New Roman"/>
                          <a:cs typeface="Arial" panose="020B0604020202020204" pitchFamily="34" charset="0"/>
                        </a:rPr>
                        <a:t>ulusal adres sisteminden adres numarası </a:t>
                      </a:r>
                      <a:r>
                        <a:rPr lang="tr-TR" sz="1600" b="0" u="none" dirty="0" smtClean="0">
                          <a:effectLst/>
                          <a:latin typeface="Arial" panose="020B0604020202020204" pitchFamily="34" charset="0"/>
                          <a:ea typeface="Times New Roman"/>
                          <a:cs typeface="Arial" panose="020B0604020202020204" pitchFamily="34" charset="0"/>
                        </a:rPr>
                        <a:t>yazılır </a:t>
                      </a:r>
                      <a:endParaRPr lang="tr-TR" sz="1600" b="0" u="none"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0000"/>
                  </a:ext>
                </a:extLst>
              </a:tr>
              <a:tr h="720080">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Merkez Adresi</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Firmanın tescilli merkez </a:t>
                      </a:r>
                      <a:r>
                        <a:rPr lang="tr-TR" sz="1600" u="none" dirty="0" smtClean="0">
                          <a:effectLst/>
                          <a:latin typeface="Arial" panose="020B0604020202020204" pitchFamily="34" charset="0"/>
                          <a:ea typeface="Times New Roman"/>
                          <a:cs typeface="Arial" panose="020B0604020202020204" pitchFamily="34" charset="0"/>
                        </a:rPr>
                        <a:t>adresi </a:t>
                      </a:r>
                      <a:r>
                        <a:rPr lang="tr-TR" sz="1600" u="none" dirty="0">
                          <a:effectLst/>
                          <a:latin typeface="Arial" panose="020B0604020202020204" pitchFamily="34" charset="0"/>
                          <a:ea typeface="Times New Roman"/>
                          <a:cs typeface="Arial" panose="020B0604020202020204" pitchFamily="34" charset="0"/>
                        </a:rPr>
                        <a:t>ile ulusal adres sisteminden adres numarası </a:t>
                      </a:r>
                      <a:r>
                        <a:rPr lang="tr-TR" sz="1600" u="none" dirty="0" smtClean="0">
                          <a:effectLst/>
                          <a:latin typeface="Arial" panose="020B0604020202020204" pitchFamily="34" charset="0"/>
                          <a:ea typeface="Times New Roman"/>
                          <a:cs typeface="Arial" panose="020B0604020202020204" pitchFamily="34" charset="0"/>
                        </a:rPr>
                        <a:t>yazılır</a:t>
                      </a:r>
                      <a:endParaRPr lang="tr-TR" sz="1600" u="none" dirty="0">
                        <a:effectLst/>
                        <a:latin typeface="Arial" panose="020B0604020202020204" pitchFamily="34" charset="0"/>
                        <a:ea typeface="Times New Roman"/>
                        <a:cs typeface="Arial" panose="020B0604020202020204" pitchFamily="34" charset="0"/>
                      </a:endParaRPr>
                    </a:p>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solidFill>
                      <a:schemeClr val="accent2">
                        <a:lumMod val="20000"/>
                        <a:lumOff val="80000"/>
                      </a:schemeClr>
                    </a:solidFill>
                  </a:tcPr>
                </a:tc>
                <a:extLst>
                  <a:ext uri="{0D108BD9-81ED-4DB2-BD59-A6C34878D82A}">
                    <a16:rowId xmlns:a16="http://schemas.microsoft.com/office/drawing/2014/main" val="10001"/>
                  </a:ext>
                </a:extLst>
              </a:tr>
              <a:tr h="720080">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Telefon ve faks numaraları</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Alan koduyla birlikte işyeri telefon ve faks numaraları </a:t>
                      </a:r>
                      <a:r>
                        <a:rPr lang="tr-TR" sz="1600" dirty="0" smtClean="0">
                          <a:effectLst/>
                          <a:latin typeface="Arial" panose="020B0604020202020204" pitchFamily="34" charset="0"/>
                          <a:ea typeface="Times New Roman"/>
                          <a:cs typeface="Arial" panose="020B0604020202020204" pitchFamily="34" charset="0"/>
                        </a:rPr>
                        <a:t>yazılır</a:t>
                      </a:r>
                      <a:endParaRPr lang="tr-TR" sz="1600" dirty="0">
                        <a:effectLst/>
                        <a:latin typeface="Arial" panose="020B0604020202020204" pitchFamily="34" charset="0"/>
                        <a:ea typeface="Times New Roman"/>
                        <a:cs typeface="Arial" panose="020B0604020202020204" pitchFamily="34" charset="0"/>
                      </a:endParaRPr>
                    </a:p>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solidFill>
                      <a:schemeClr val="accent2">
                        <a:lumMod val="20000"/>
                        <a:lumOff val="80000"/>
                      </a:schemeClr>
                    </a:solidFill>
                  </a:tcPr>
                </a:tc>
                <a:extLst>
                  <a:ext uri="{0D108BD9-81ED-4DB2-BD59-A6C34878D82A}">
                    <a16:rowId xmlns:a16="http://schemas.microsoft.com/office/drawing/2014/main" val="10002"/>
                  </a:ext>
                </a:extLst>
              </a:tr>
              <a:tr h="720080">
                <a:tc>
                  <a:txBody>
                    <a:bodyPr/>
                    <a:lstStyle/>
                    <a:p>
                      <a:pPr marL="0" marR="0" indent="0" algn="l" defTabSz="914400" rtl="0" eaLnBrk="1" fontAlgn="auto" latinLnBrk="0" hangingPunct="1">
                        <a:lnSpc>
                          <a:spcPct val="100000"/>
                        </a:lnSpc>
                        <a:spcBef>
                          <a:spcPts val="0"/>
                        </a:spcBef>
                        <a:spcAft>
                          <a:spcPts val="0"/>
                        </a:spcAft>
                        <a:buClrTx/>
                        <a:buSzTx/>
                        <a:buFontTx/>
                        <a:buNone/>
                        <a:tabLst>
                          <a:tab pos="2700655" algn="l"/>
                        </a:tabLst>
                        <a:defRPr/>
                      </a:pPr>
                      <a:r>
                        <a:rPr lang="tr-TR" sz="1600" dirty="0" smtClean="0">
                          <a:effectLst/>
                          <a:latin typeface="Arial" panose="020B0604020202020204" pitchFamily="34" charset="0"/>
                          <a:ea typeface="Times New Roman"/>
                          <a:cs typeface="Arial" panose="020B0604020202020204" pitchFamily="34" charset="0"/>
                        </a:rPr>
                        <a:t>Web adresi ve e-posta</a:t>
                      </a:r>
                    </a:p>
                    <a:p>
                      <a:pPr algn="l">
                        <a:spcAft>
                          <a:spcPts val="0"/>
                        </a:spcAft>
                        <a:tabLst>
                          <a:tab pos="2700655" algn="l"/>
                        </a:tabLst>
                      </a:pPr>
                      <a:endParaRPr lang="tr-TR" sz="1600"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40000"/>
                        <a:lumOff val="6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tab pos="2700655" algn="l"/>
                        </a:tabLst>
                        <a:defRPr/>
                      </a:pPr>
                      <a:r>
                        <a:rPr lang="tr-TR" sz="1600" dirty="0" smtClean="0">
                          <a:effectLst/>
                          <a:latin typeface="Arial" panose="020B0604020202020204" pitchFamily="34" charset="0"/>
                          <a:ea typeface="Times New Roman"/>
                          <a:cs typeface="Arial" panose="020B0604020202020204" pitchFamily="34" charset="0"/>
                        </a:rPr>
                        <a:t>Elektronik posta ve İnternet adresi  yazılır</a:t>
                      </a:r>
                    </a:p>
                    <a:p>
                      <a:pPr algn="just">
                        <a:spcAft>
                          <a:spcPts val="0"/>
                        </a:spcAft>
                        <a:tabLst>
                          <a:tab pos="2700655" algn="l"/>
                        </a:tabLst>
                      </a:pPr>
                      <a:endParaRPr lang="tr-TR" sz="1600"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0003"/>
                  </a:ext>
                </a:extLst>
              </a:tr>
              <a:tr h="720080">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Üretim Konusu</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Firmanın ürettiği başlıca mamullerin genel adı yazılır. (Tablo </a:t>
                      </a:r>
                      <a:r>
                        <a:rPr lang="tr-TR" sz="1600" dirty="0" err="1">
                          <a:effectLst/>
                          <a:latin typeface="Arial" panose="020B0604020202020204" pitchFamily="34" charset="0"/>
                          <a:ea typeface="Times New Roman"/>
                          <a:cs typeface="Arial" panose="020B0604020202020204" pitchFamily="34" charset="0"/>
                        </a:rPr>
                        <a:t>II’deki</a:t>
                      </a:r>
                      <a:r>
                        <a:rPr lang="tr-TR" sz="1600" dirty="0">
                          <a:effectLst/>
                          <a:latin typeface="Arial" panose="020B0604020202020204" pitchFamily="34" charset="0"/>
                          <a:ea typeface="Times New Roman"/>
                          <a:cs typeface="Arial" panose="020B0604020202020204" pitchFamily="34" charset="0"/>
                        </a:rPr>
                        <a:t> üretimleri kapsayan mamullerin genel adı)</a:t>
                      </a:r>
                    </a:p>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solidFill>
                      <a:schemeClr val="accent2">
                        <a:lumMod val="20000"/>
                        <a:lumOff val="80000"/>
                      </a:schemeClr>
                    </a:solidFill>
                  </a:tcPr>
                </a:tc>
                <a:extLst>
                  <a:ext uri="{0D108BD9-81ED-4DB2-BD59-A6C34878D82A}">
                    <a16:rowId xmlns:a16="http://schemas.microsoft.com/office/drawing/2014/main" val="10004"/>
                  </a:ext>
                </a:extLst>
              </a:tr>
              <a:tr h="51698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Üretime  Başlama Tarihi</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İşyerinin üretime başladığı  </a:t>
                      </a:r>
                      <a:r>
                        <a:rPr lang="tr-TR" sz="1600" dirty="0" smtClean="0">
                          <a:effectLst/>
                          <a:latin typeface="Arial" panose="020B0604020202020204" pitchFamily="34" charset="0"/>
                          <a:ea typeface="Times New Roman"/>
                          <a:cs typeface="Arial" panose="020B0604020202020204" pitchFamily="34" charset="0"/>
                        </a:rPr>
                        <a:t>tarihtir </a:t>
                      </a:r>
                    </a:p>
                    <a:p>
                      <a:pPr algn="just">
                        <a:spcAft>
                          <a:spcPts val="0"/>
                        </a:spcAft>
                        <a:tabLst>
                          <a:tab pos="2700655" algn="l"/>
                        </a:tabLst>
                      </a:pPr>
                      <a:r>
                        <a:rPr lang="tr-TR" sz="1600" dirty="0" smtClean="0">
                          <a:effectLst/>
                          <a:latin typeface="Arial" panose="020B0604020202020204" pitchFamily="34" charset="0"/>
                          <a:ea typeface="Times New Roman"/>
                          <a:cs typeface="Arial" panose="020B0604020202020204" pitchFamily="34" charset="0"/>
                        </a:rPr>
                        <a:t>Firmanın </a:t>
                      </a:r>
                      <a:r>
                        <a:rPr lang="tr-TR" sz="1600" dirty="0">
                          <a:effectLst/>
                          <a:latin typeface="Arial" panose="020B0604020202020204" pitchFamily="34" charset="0"/>
                          <a:ea typeface="Times New Roman"/>
                          <a:cs typeface="Arial" panose="020B0604020202020204" pitchFamily="34" charset="0"/>
                        </a:rPr>
                        <a:t>beyanına göre </a:t>
                      </a:r>
                      <a:r>
                        <a:rPr lang="tr-TR" sz="1600" dirty="0" smtClean="0">
                          <a:effectLst/>
                          <a:latin typeface="Arial" panose="020B0604020202020204" pitchFamily="34" charset="0"/>
                          <a:ea typeface="Times New Roman"/>
                          <a:cs typeface="Arial" panose="020B0604020202020204" pitchFamily="34" charset="0"/>
                        </a:rPr>
                        <a:t>yazılır</a:t>
                      </a:r>
                      <a:endParaRPr lang="tr-TR" sz="1600" dirty="0">
                        <a:effectLst/>
                        <a:latin typeface="Arial" panose="020B0604020202020204" pitchFamily="34" charset="0"/>
                        <a:ea typeface="Times New Roman"/>
                        <a:cs typeface="Arial" panose="020B0604020202020204" pitchFamily="34" charset="0"/>
                      </a:endParaRPr>
                    </a:p>
                  </a:txBody>
                  <a:tcPr marL="68580" marR="68580" marT="0" marB="0"/>
                </a:tc>
                <a:extLst>
                  <a:ext uri="{0D108BD9-81ED-4DB2-BD59-A6C34878D82A}">
                    <a16:rowId xmlns:a16="http://schemas.microsoft.com/office/drawing/2014/main" val="10005"/>
                  </a:ext>
                </a:extLst>
              </a:tr>
              <a:tr h="51698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İşyeri Durumu Tablosu</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İşyerinin   mal sahibi veya kiracı olduğu, </a:t>
                      </a:r>
                      <a:r>
                        <a:rPr lang="tr-TR" sz="1600" dirty="0" smtClean="0">
                          <a:effectLst/>
                          <a:latin typeface="Arial" panose="020B0604020202020204" pitchFamily="34" charset="0"/>
                          <a:ea typeface="Times New Roman"/>
                          <a:cs typeface="Arial" panose="020B0604020202020204" pitchFamily="34" charset="0"/>
                        </a:rPr>
                        <a:t>arazi sahası,   kapalı saha, </a:t>
                      </a:r>
                      <a:r>
                        <a:rPr lang="tr-TR" sz="1600" dirty="0">
                          <a:effectLst/>
                          <a:latin typeface="Arial" panose="020B0604020202020204" pitchFamily="34" charset="0"/>
                          <a:ea typeface="Times New Roman"/>
                          <a:cs typeface="Arial" panose="020B0604020202020204" pitchFamily="34" charset="0"/>
                        </a:rPr>
                        <a:t>bina  </a:t>
                      </a:r>
                      <a:r>
                        <a:rPr lang="tr-TR" sz="1600" dirty="0" smtClean="0">
                          <a:effectLst/>
                          <a:latin typeface="Arial" panose="020B0604020202020204" pitchFamily="34" charset="0"/>
                          <a:ea typeface="Times New Roman"/>
                          <a:cs typeface="Arial" panose="020B0604020202020204" pitchFamily="34" charset="0"/>
                        </a:rPr>
                        <a:t>inşaat tipi</a:t>
                      </a:r>
                      <a:endParaRPr lang="tr-TR" sz="1600"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834765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700" b="1" dirty="0">
                <a:latin typeface="Arial" panose="020B0604020202020204" pitchFamily="34" charset="0"/>
                <a:cs typeface="Arial" panose="020B0604020202020204" pitchFamily="34" charset="0"/>
              </a:rPr>
              <a:t>Kapasite </a:t>
            </a:r>
            <a:r>
              <a:rPr lang="tr-TR" sz="2700" b="1" dirty="0" smtClean="0">
                <a:latin typeface="Arial" panose="020B0604020202020204" pitchFamily="34" charset="0"/>
                <a:cs typeface="Arial" panose="020B0604020202020204" pitchFamily="34" charset="0"/>
              </a:rPr>
              <a:t>Raporunda Yer Alan Terimlerin Tanımı-3 </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36</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extLst>
              <p:ext uri="{D42A27DB-BD31-4B8C-83A1-F6EECF244321}">
                <p14:modId xmlns:p14="http://schemas.microsoft.com/office/powerpoint/2010/main" val="1370903300"/>
              </p:ext>
            </p:extLst>
          </p:nvPr>
        </p:nvGraphicFramePr>
        <p:xfrm>
          <a:off x="395536" y="1268760"/>
          <a:ext cx="8280920" cy="5001023"/>
        </p:xfrm>
        <a:graphic>
          <a:graphicData uri="http://schemas.openxmlformats.org/drawingml/2006/table">
            <a:tbl>
              <a:tblPr firstRow="1" firstCol="1" bandRow="1">
                <a:tableStyleId>{E8B1032C-EA38-4F05-BA0D-38AFFFC7BED3}</a:tableStyleId>
              </a:tblPr>
              <a:tblGrid>
                <a:gridCol w="1561834">
                  <a:extLst>
                    <a:ext uri="{9D8B030D-6E8A-4147-A177-3AD203B41FA5}">
                      <a16:colId xmlns:a16="http://schemas.microsoft.com/office/drawing/2014/main" val="20000"/>
                    </a:ext>
                  </a:extLst>
                </a:gridCol>
                <a:gridCol w="6719086">
                  <a:extLst>
                    <a:ext uri="{9D8B030D-6E8A-4147-A177-3AD203B41FA5}">
                      <a16:colId xmlns:a16="http://schemas.microsoft.com/office/drawing/2014/main" val="20001"/>
                    </a:ext>
                  </a:extLst>
                </a:gridCol>
              </a:tblGrid>
              <a:tr h="648072">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Makine ve Teçhizat Değeri </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Makine ve teçhizat değerleri </a:t>
                      </a:r>
                      <a:r>
                        <a:rPr lang="tr-TR" sz="1600" b="0" dirty="0" smtClean="0">
                          <a:effectLst/>
                          <a:latin typeface="Arial" panose="020B0604020202020204" pitchFamily="34" charset="0"/>
                          <a:ea typeface="Times New Roman"/>
                          <a:cs typeface="Arial" panose="020B0604020202020204" pitchFamily="34" charset="0"/>
                        </a:rPr>
                        <a:t>bilançosundan </a:t>
                      </a:r>
                      <a:r>
                        <a:rPr lang="tr-TR" sz="1600" b="0" dirty="0">
                          <a:effectLst/>
                          <a:latin typeface="Arial" panose="020B0604020202020204" pitchFamily="34" charset="0"/>
                          <a:ea typeface="Times New Roman"/>
                          <a:cs typeface="Arial" panose="020B0604020202020204" pitchFamily="34" charset="0"/>
                        </a:rPr>
                        <a:t>tespit </a:t>
                      </a:r>
                      <a:r>
                        <a:rPr lang="tr-TR" sz="1600" b="0" dirty="0" smtClean="0">
                          <a:effectLst/>
                          <a:latin typeface="Arial" panose="020B0604020202020204" pitchFamily="34" charset="0"/>
                          <a:ea typeface="Times New Roman"/>
                          <a:cs typeface="Arial" panose="020B0604020202020204" pitchFamily="34" charset="0"/>
                        </a:rPr>
                        <a:t>edilir</a:t>
                      </a:r>
                      <a:endParaRPr lang="tr-TR" sz="1600" b="0" dirty="0">
                        <a:effectLst/>
                        <a:latin typeface="Arial" panose="020B0604020202020204" pitchFamily="34" charset="0"/>
                        <a:ea typeface="Times New Roman"/>
                        <a:cs typeface="Arial" panose="020B0604020202020204" pitchFamily="34" charset="0"/>
                      </a:endParaRPr>
                    </a:p>
                    <a:p>
                      <a:pPr algn="just">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Kiralık olan makine ve teçhizat değerleri </a:t>
                      </a:r>
                      <a:r>
                        <a:rPr lang="tr-TR" sz="1600" b="0" dirty="0" smtClean="0">
                          <a:effectLst/>
                          <a:latin typeface="Arial" panose="020B0604020202020204" pitchFamily="34" charset="0"/>
                          <a:ea typeface="Times New Roman"/>
                          <a:cs typeface="Arial" panose="020B0604020202020204" pitchFamily="34" charset="0"/>
                        </a:rPr>
                        <a:t>yazılmaz</a:t>
                      </a:r>
                      <a:endParaRPr lang="tr-TR" sz="1600" b="0"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0000"/>
                  </a:ext>
                </a:extLst>
              </a:tr>
              <a:tr h="704068">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Tescilli sermaye </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Ticaret </a:t>
                      </a:r>
                      <a:r>
                        <a:rPr lang="tr-TR" sz="1600" b="0" dirty="0">
                          <a:effectLst/>
                          <a:latin typeface="Arial" panose="020B0604020202020204" pitchFamily="34" charset="0"/>
                          <a:ea typeface="Times New Roman"/>
                          <a:cs typeface="Arial" panose="020B0604020202020204" pitchFamily="34" charset="0"/>
                        </a:rPr>
                        <a:t>Sicili Gazetesinde ilan </a:t>
                      </a:r>
                      <a:r>
                        <a:rPr lang="tr-TR" sz="1600" b="0" dirty="0" smtClean="0">
                          <a:effectLst/>
                          <a:latin typeface="Arial" panose="020B0604020202020204" pitchFamily="34" charset="0"/>
                          <a:ea typeface="Times New Roman"/>
                          <a:cs typeface="Arial" panose="020B0604020202020204" pitchFamily="34" charset="0"/>
                        </a:rPr>
                        <a:t>edilir</a:t>
                      </a:r>
                      <a:r>
                        <a:rPr lang="tr-TR" sz="1600" b="0" baseline="0" dirty="0" smtClean="0">
                          <a:effectLst/>
                          <a:latin typeface="Arial" panose="020B0604020202020204" pitchFamily="34" charset="0"/>
                          <a:ea typeface="Times New Roman"/>
                          <a:cs typeface="Arial" panose="020B0604020202020204" pitchFamily="34" charset="0"/>
                        </a:rPr>
                        <a:t> ş</a:t>
                      </a:r>
                      <a:r>
                        <a:rPr lang="tr-TR" sz="1600" b="0" dirty="0" smtClean="0">
                          <a:effectLst/>
                          <a:latin typeface="Arial" panose="020B0604020202020204" pitchFamily="34" charset="0"/>
                          <a:ea typeface="Times New Roman"/>
                          <a:cs typeface="Arial" panose="020B0604020202020204" pitchFamily="34" charset="0"/>
                        </a:rPr>
                        <a:t>ubelere/fabrikalara </a:t>
                      </a:r>
                      <a:r>
                        <a:rPr lang="tr-TR" sz="1600" b="0" dirty="0">
                          <a:effectLst/>
                          <a:latin typeface="Arial" panose="020B0604020202020204" pitchFamily="34" charset="0"/>
                          <a:ea typeface="Times New Roman"/>
                          <a:cs typeface="Arial" panose="020B0604020202020204" pitchFamily="34" charset="0"/>
                        </a:rPr>
                        <a:t>sermaye ayrılmamışsa merkezin sermeyesi </a:t>
                      </a:r>
                      <a:r>
                        <a:rPr lang="tr-TR" sz="1600" b="0" dirty="0" smtClean="0">
                          <a:effectLst/>
                          <a:latin typeface="Arial" panose="020B0604020202020204" pitchFamily="34" charset="0"/>
                          <a:ea typeface="Times New Roman"/>
                          <a:cs typeface="Arial" panose="020B0604020202020204" pitchFamily="34" charset="0"/>
                        </a:rPr>
                        <a:t>yazılır </a:t>
                      </a:r>
                      <a:r>
                        <a:rPr lang="tr-TR" sz="1600" b="0" dirty="0">
                          <a:effectLst/>
                          <a:latin typeface="Arial" panose="020B0604020202020204" pitchFamily="34" charset="0"/>
                          <a:ea typeface="Times New Roman"/>
                          <a:cs typeface="Arial" panose="020B0604020202020204" pitchFamily="34" charset="0"/>
                        </a:rPr>
                        <a:t>Kooperatiflerde sermaye </a:t>
                      </a:r>
                      <a:r>
                        <a:rPr lang="tr-TR" sz="1600" b="0" dirty="0" smtClean="0">
                          <a:effectLst/>
                          <a:latin typeface="Arial" panose="020B0604020202020204" pitchFamily="34" charset="0"/>
                          <a:ea typeface="Times New Roman"/>
                          <a:cs typeface="Arial" panose="020B0604020202020204" pitchFamily="34" charset="0"/>
                        </a:rPr>
                        <a:t>yazılmaz</a:t>
                      </a:r>
                      <a:endParaRPr lang="tr-TR" sz="1600" b="0" dirty="0">
                        <a:effectLst/>
                        <a:latin typeface="Arial" panose="020B0604020202020204" pitchFamily="34" charset="0"/>
                        <a:ea typeface="Times New Roman"/>
                        <a:cs typeface="Arial" panose="020B0604020202020204" pitchFamily="34" charset="0"/>
                      </a:endParaRPr>
                    </a:p>
                    <a:p>
                      <a:pPr algn="just">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tc>
                <a:extLst>
                  <a:ext uri="{0D108BD9-81ED-4DB2-BD59-A6C34878D82A}">
                    <a16:rowId xmlns:a16="http://schemas.microsoft.com/office/drawing/2014/main" val="10001"/>
                  </a:ext>
                </a:extLst>
              </a:tr>
              <a:tr h="51698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Personel Durumu</a:t>
                      </a:r>
                    </a:p>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 </a:t>
                      </a:r>
                    </a:p>
                  </a:txBody>
                  <a:tcPr marL="68580" marR="68580" marT="0" marB="0">
                    <a:solidFill>
                      <a:schemeClr val="accent2">
                        <a:lumMod val="40000"/>
                        <a:lumOff val="60000"/>
                      </a:schemeClr>
                    </a:solidFill>
                  </a:tcPr>
                </a:tc>
                <a:tc>
                  <a:txBody>
                    <a:bodyPr/>
                    <a:lstStyle/>
                    <a:p>
                      <a:pPr algn="just">
                        <a:spcAft>
                          <a:spcPts val="0"/>
                        </a:spcAft>
                        <a:tabLst>
                          <a:tab pos="-43815" algn="l"/>
                        </a:tabLst>
                      </a:pPr>
                      <a:r>
                        <a:rPr lang="tr-TR" sz="1600" b="0" dirty="0" smtClean="0">
                          <a:effectLst/>
                          <a:latin typeface="Arial" panose="020B0604020202020204" pitchFamily="34" charset="0"/>
                          <a:ea typeface="Times New Roman"/>
                          <a:cs typeface="Arial" panose="020B0604020202020204" pitchFamily="34" charset="0"/>
                        </a:rPr>
                        <a:t>Sosyal </a:t>
                      </a:r>
                      <a:r>
                        <a:rPr lang="tr-TR" sz="1600" b="0" dirty="0">
                          <a:effectLst/>
                          <a:latin typeface="Arial" panose="020B0604020202020204" pitchFamily="34" charset="0"/>
                          <a:ea typeface="Times New Roman"/>
                          <a:cs typeface="Arial" panose="020B0604020202020204" pitchFamily="34" charset="0"/>
                        </a:rPr>
                        <a:t>Güvenlik </a:t>
                      </a:r>
                      <a:r>
                        <a:rPr lang="tr-TR" sz="1600" b="0" dirty="0" smtClean="0">
                          <a:effectLst/>
                          <a:latin typeface="Arial" panose="020B0604020202020204" pitchFamily="34" charset="0"/>
                          <a:ea typeface="Times New Roman"/>
                          <a:cs typeface="Arial" panose="020B0604020202020204" pitchFamily="34" charset="0"/>
                        </a:rPr>
                        <a:t>Kurumuna </a:t>
                      </a:r>
                      <a:r>
                        <a:rPr lang="tr-TR" sz="1600" b="0" dirty="0">
                          <a:effectLst/>
                          <a:latin typeface="Arial" panose="020B0604020202020204" pitchFamily="34" charset="0"/>
                          <a:ea typeface="Times New Roman"/>
                          <a:cs typeface="Arial" panose="020B0604020202020204" pitchFamily="34" charset="0"/>
                        </a:rPr>
                        <a:t>verdiği prim bordrolarında (bildirgelerde) yer alan </a:t>
                      </a:r>
                      <a:r>
                        <a:rPr lang="tr-TR" sz="1600" b="0" dirty="0" smtClean="0">
                          <a:effectLst/>
                          <a:latin typeface="Arial" panose="020B0604020202020204" pitchFamily="34" charset="0"/>
                          <a:ea typeface="Times New Roman"/>
                          <a:cs typeface="Arial" panose="020B0604020202020204" pitchFamily="34" charset="0"/>
                        </a:rPr>
                        <a:t>personelin </a:t>
                      </a:r>
                      <a:r>
                        <a:rPr lang="tr-TR" sz="1600" b="0" dirty="0">
                          <a:effectLst/>
                          <a:latin typeface="Arial" panose="020B0604020202020204" pitchFamily="34" charset="0"/>
                          <a:ea typeface="Times New Roman"/>
                          <a:cs typeface="Arial" panose="020B0604020202020204" pitchFamily="34" charset="0"/>
                        </a:rPr>
                        <a:t>ekspertiz tarihindeki </a:t>
                      </a:r>
                      <a:r>
                        <a:rPr lang="tr-TR" sz="1600" b="0" dirty="0" smtClean="0">
                          <a:effectLst/>
                          <a:latin typeface="Arial" panose="020B0604020202020204" pitchFamily="34" charset="0"/>
                          <a:ea typeface="Times New Roman"/>
                          <a:cs typeface="Arial" panose="020B0604020202020204" pitchFamily="34" charset="0"/>
                        </a:rPr>
                        <a:t>sayısı</a:t>
                      </a:r>
                      <a:endParaRPr lang="tr-TR" sz="1600" b="0" dirty="0">
                        <a:effectLst/>
                        <a:latin typeface="Arial" panose="020B0604020202020204" pitchFamily="34" charset="0"/>
                        <a:ea typeface="Times New Roman"/>
                        <a:cs typeface="Arial" panose="020B0604020202020204" pitchFamily="34" charset="0"/>
                      </a:endParaRPr>
                    </a:p>
                    <a:p>
                      <a:pPr algn="just">
                        <a:spcAft>
                          <a:spcPts val="0"/>
                        </a:spcAft>
                      </a:pPr>
                      <a:r>
                        <a:rPr lang="tr-TR" sz="1600" b="0" dirty="0" smtClean="0">
                          <a:effectLst/>
                          <a:latin typeface="Arial" panose="020B0604020202020204" pitchFamily="34" charset="0"/>
                          <a:ea typeface="Times New Roman"/>
                          <a:cs typeface="Arial" panose="020B0604020202020204" pitchFamily="34" charset="0"/>
                        </a:rPr>
                        <a:t>Mevsimlik </a:t>
                      </a:r>
                      <a:r>
                        <a:rPr lang="tr-TR" sz="1600" b="0" dirty="0">
                          <a:effectLst/>
                          <a:latin typeface="Arial" panose="020B0604020202020204" pitchFamily="34" charset="0"/>
                          <a:ea typeface="Times New Roman"/>
                          <a:cs typeface="Arial" panose="020B0604020202020204" pitchFamily="34" charset="0"/>
                        </a:rPr>
                        <a:t>çalışan işyerlerinde  çalışma sezonundaki ortalama işçi </a:t>
                      </a:r>
                      <a:r>
                        <a:rPr lang="tr-TR" sz="1600" b="0" dirty="0" smtClean="0">
                          <a:effectLst/>
                          <a:latin typeface="Arial" panose="020B0604020202020204" pitchFamily="34" charset="0"/>
                          <a:ea typeface="Times New Roman"/>
                          <a:cs typeface="Arial" panose="020B0604020202020204" pitchFamily="34" charset="0"/>
                        </a:rPr>
                        <a:t>sayısı</a:t>
                      </a:r>
                      <a:endParaRPr lang="tr-TR" sz="1600" b="0" dirty="0">
                        <a:effectLst/>
                        <a:latin typeface="Arial" panose="020B0604020202020204" pitchFamily="34" charset="0"/>
                        <a:ea typeface="Times New Roman"/>
                        <a:cs typeface="Arial" panose="020B0604020202020204" pitchFamily="34" charset="0"/>
                      </a:endParaRPr>
                    </a:p>
                    <a:p>
                      <a:pPr algn="just">
                        <a:spcAft>
                          <a:spcPts val="0"/>
                        </a:spcAf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solidFill>
                      <a:schemeClr val="accent2">
                        <a:lumMod val="20000"/>
                        <a:lumOff val="80000"/>
                      </a:schemeClr>
                    </a:solidFill>
                  </a:tcPr>
                </a:tc>
                <a:extLst>
                  <a:ext uri="{0D108BD9-81ED-4DB2-BD59-A6C34878D82A}">
                    <a16:rowId xmlns:a16="http://schemas.microsoft.com/office/drawing/2014/main" val="10002"/>
                  </a:ext>
                </a:extLst>
              </a:tr>
              <a:tr h="51698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Yabancı Sermaye</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Ülkesi </a:t>
                      </a:r>
                      <a:r>
                        <a:rPr lang="tr-TR" sz="1600" b="0" dirty="0">
                          <a:effectLst/>
                          <a:latin typeface="Arial" panose="020B0604020202020204" pitchFamily="34" charset="0"/>
                          <a:ea typeface="Times New Roman"/>
                          <a:cs typeface="Arial" panose="020B0604020202020204" pitchFamily="34" charset="0"/>
                        </a:rPr>
                        <a:t>ve sermaye oranı </a:t>
                      </a:r>
                    </a:p>
                    <a:p>
                      <a:pPr algn="just">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tc>
                <a:extLst>
                  <a:ext uri="{0D108BD9-81ED-4DB2-BD59-A6C34878D82A}">
                    <a16:rowId xmlns:a16="http://schemas.microsoft.com/office/drawing/2014/main" val="10003"/>
                  </a:ext>
                </a:extLst>
              </a:tr>
              <a:tr h="51698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Gayri Maddi Hak</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Patent</a:t>
                      </a:r>
                      <a:r>
                        <a:rPr lang="tr-TR" sz="1600" b="0" dirty="0">
                          <a:effectLst/>
                          <a:latin typeface="Arial" panose="020B0604020202020204" pitchFamily="34" charset="0"/>
                          <a:ea typeface="Times New Roman"/>
                          <a:cs typeface="Arial" panose="020B0604020202020204" pitchFamily="34" charset="0"/>
                        </a:rPr>
                        <a:t>, </a:t>
                      </a:r>
                      <a:r>
                        <a:rPr lang="tr-TR" sz="1600" b="0" dirty="0" err="1">
                          <a:effectLst/>
                          <a:latin typeface="Arial" panose="020B0604020202020204" pitchFamily="34" charset="0"/>
                          <a:ea typeface="Times New Roman"/>
                          <a:cs typeface="Arial" panose="020B0604020202020204" pitchFamily="34" charset="0"/>
                        </a:rPr>
                        <a:t>Know</a:t>
                      </a:r>
                      <a:r>
                        <a:rPr lang="tr-TR" sz="1600" b="0" dirty="0">
                          <a:effectLst/>
                          <a:latin typeface="Arial" panose="020B0604020202020204" pitchFamily="34" charset="0"/>
                          <a:ea typeface="Times New Roman"/>
                          <a:cs typeface="Arial" panose="020B0604020202020204" pitchFamily="34" charset="0"/>
                        </a:rPr>
                        <a:t> How, </a:t>
                      </a:r>
                      <a:r>
                        <a:rPr lang="tr-TR" sz="1600" b="0" dirty="0" smtClean="0">
                          <a:effectLst/>
                          <a:latin typeface="Arial" panose="020B0604020202020204" pitchFamily="34" charset="0"/>
                          <a:ea typeface="Times New Roman"/>
                          <a:cs typeface="Arial" panose="020B0604020202020204" pitchFamily="34" charset="0"/>
                        </a:rPr>
                        <a:t>Lisans</a:t>
                      </a:r>
                      <a:r>
                        <a:rPr lang="tr-TR" sz="1600" b="0" baseline="0" dirty="0" smtClean="0">
                          <a:effectLst/>
                          <a:latin typeface="Arial" panose="020B0604020202020204" pitchFamily="34" charset="0"/>
                          <a:ea typeface="Times New Roman"/>
                          <a:cs typeface="Arial" panose="020B0604020202020204" pitchFamily="34" charset="0"/>
                        </a:rPr>
                        <a:t> </a:t>
                      </a:r>
                      <a:r>
                        <a:rPr lang="tr-TR" sz="1600" b="0" dirty="0" smtClean="0">
                          <a:effectLst/>
                          <a:latin typeface="Arial" panose="020B0604020202020204" pitchFamily="34" charset="0"/>
                          <a:ea typeface="Times New Roman"/>
                          <a:cs typeface="Arial" panose="020B0604020202020204" pitchFamily="34" charset="0"/>
                        </a:rPr>
                        <a:t>ve  </a:t>
                      </a:r>
                      <a:r>
                        <a:rPr lang="tr-TR" sz="1600" b="0" dirty="0">
                          <a:effectLst/>
                          <a:latin typeface="Arial" panose="020B0604020202020204" pitchFamily="34" charset="0"/>
                          <a:ea typeface="Times New Roman"/>
                          <a:cs typeface="Arial" panose="020B0604020202020204" pitchFamily="34" charset="0"/>
                        </a:rPr>
                        <a:t>ülkesi </a:t>
                      </a:r>
                    </a:p>
                    <a:p>
                      <a:pPr algn="just">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 </a:t>
                      </a:r>
                    </a:p>
                  </a:txBody>
                  <a:tcPr marL="68580" marR="68580" marT="0" marB="0">
                    <a:solidFill>
                      <a:schemeClr val="accent2">
                        <a:lumMod val="20000"/>
                        <a:lumOff val="80000"/>
                      </a:schemeClr>
                    </a:solidFill>
                  </a:tcPr>
                </a:tc>
                <a:extLst>
                  <a:ext uri="{0D108BD9-81ED-4DB2-BD59-A6C34878D82A}">
                    <a16:rowId xmlns:a16="http://schemas.microsoft.com/office/drawing/2014/main" val="10004"/>
                  </a:ext>
                </a:extLst>
              </a:tr>
              <a:tr h="553301">
                <a:tc>
                  <a:txBody>
                    <a:bodyPr/>
                    <a:lstStyle/>
                    <a:p>
                      <a:pPr algn="l">
                        <a:spcAft>
                          <a:spcPts val="0"/>
                        </a:spcAft>
                        <a:tabLst>
                          <a:tab pos="2700655" algn="l"/>
                        </a:tabLst>
                      </a:pPr>
                      <a:r>
                        <a:rPr lang="tr-TR" sz="1600" dirty="0">
                          <a:effectLst/>
                          <a:latin typeface="Arial" panose="020B0604020202020204" pitchFamily="34" charset="0"/>
                          <a:ea typeface="Times New Roman"/>
                          <a:cs typeface="Arial" panose="020B0604020202020204" pitchFamily="34" charset="0"/>
                        </a:rPr>
                        <a:t>Kalite belge ve Sertifikaları</a:t>
                      </a: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b="0" dirty="0">
                          <a:effectLst/>
                          <a:latin typeface="Arial" panose="020B0604020202020204" pitchFamily="34" charset="0"/>
                          <a:ea typeface="Times New Roman"/>
                          <a:cs typeface="Arial" panose="020B0604020202020204" pitchFamily="34" charset="0"/>
                        </a:rPr>
                        <a:t>Mevcut olanlar </a:t>
                      </a:r>
                      <a:r>
                        <a:rPr lang="tr-TR" sz="1600" b="0" dirty="0" smtClean="0">
                          <a:effectLst/>
                          <a:latin typeface="Arial" panose="020B0604020202020204" pitchFamily="34" charset="0"/>
                          <a:ea typeface="Times New Roman"/>
                          <a:cs typeface="Arial" panose="020B0604020202020204" pitchFamily="34" charset="0"/>
                        </a:rPr>
                        <a:t>işaretlenir</a:t>
                      </a:r>
                      <a:endParaRPr lang="tr-TR" sz="1600" b="0" dirty="0">
                        <a:effectLst/>
                        <a:latin typeface="Arial" panose="020B0604020202020204" pitchFamily="34" charset="0"/>
                        <a:ea typeface="Times New Roman"/>
                        <a:cs typeface="Arial" panose="020B0604020202020204" pitchFamily="34" charset="0"/>
                      </a:endParaRPr>
                    </a:p>
                  </a:txBody>
                  <a:tcPr marL="68580" marR="68580" marT="0" marB="0"/>
                </a:tc>
                <a:extLst>
                  <a:ext uri="{0D108BD9-81ED-4DB2-BD59-A6C34878D82A}">
                    <a16:rowId xmlns:a16="http://schemas.microsoft.com/office/drawing/2014/main" val="10005"/>
                  </a:ext>
                </a:extLst>
              </a:tr>
              <a:tr h="553301">
                <a:tc>
                  <a:txBody>
                    <a:bodyPr/>
                    <a:lstStyle/>
                    <a:p>
                      <a:pPr marL="0" marR="0" indent="0" algn="l" defTabSz="914400" rtl="0" eaLnBrk="1" fontAlgn="auto" latinLnBrk="0" hangingPunct="1">
                        <a:lnSpc>
                          <a:spcPct val="100000"/>
                        </a:lnSpc>
                        <a:spcBef>
                          <a:spcPts val="0"/>
                        </a:spcBef>
                        <a:spcAft>
                          <a:spcPts val="0"/>
                        </a:spcAft>
                        <a:buClrTx/>
                        <a:buSzTx/>
                        <a:buFontTx/>
                        <a:buNone/>
                        <a:tabLst>
                          <a:tab pos="2700655" algn="l"/>
                        </a:tabLst>
                        <a:defRPr/>
                      </a:pPr>
                      <a:r>
                        <a:rPr lang="tr-TR" sz="1600" dirty="0" smtClean="0">
                          <a:effectLst/>
                          <a:latin typeface="Arial" panose="020B0604020202020204" pitchFamily="34" charset="0"/>
                          <a:ea typeface="Times New Roman"/>
                          <a:cs typeface="Arial" panose="020B0604020202020204" pitchFamily="34" charset="0"/>
                        </a:rPr>
                        <a:t>Makine ve Teçhizat </a:t>
                      </a:r>
                    </a:p>
                    <a:p>
                      <a:pPr algn="l">
                        <a:spcAft>
                          <a:spcPts val="0"/>
                        </a:spcAft>
                        <a:tabLst>
                          <a:tab pos="2700655" algn="l"/>
                        </a:tabLst>
                      </a:pPr>
                      <a:endParaRPr lang="tr-TR" sz="1600"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40000"/>
                        <a:lumOff val="60000"/>
                      </a:schemeClr>
                    </a:solidFill>
                  </a:tcPr>
                </a:tc>
                <a:tc>
                  <a:txBody>
                    <a:bodyPr/>
                    <a:lstStyle/>
                    <a:p>
                      <a:pPr algn="just">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Makine ve teçhizatın ismi, teknik özellikleri,</a:t>
                      </a:r>
                      <a:r>
                        <a:rPr lang="tr-TR" sz="1600" b="0" baseline="0" dirty="0" smtClean="0">
                          <a:effectLst/>
                          <a:latin typeface="Arial" panose="020B0604020202020204" pitchFamily="34" charset="0"/>
                          <a:ea typeface="Times New Roman"/>
                          <a:cs typeface="Arial" panose="020B0604020202020204" pitchFamily="34" charset="0"/>
                        </a:rPr>
                        <a:t> </a:t>
                      </a:r>
                      <a:r>
                        <a:rPr lang="tr-TR" sz="1600" b="0" dirty="0" smtClean="0">
                          <a:effectLst/>
                          <a:latin typeface="Arial" panose="020B0604020202020204" pitchFamily="34" charset="0"/>
                          <a:ea typeface="Times New Roman"/>
                          <a:cs typeface="Arial" panose="020B0604020202020204" pitchFamily="34" charset="0"/>
                        </a:rPr>
                        <a:t>puanlar, motor gücü </a:t>
                      </a:r>
                      <a:r>
                        <a:rPr lang="tr-TR" sz="1600" b="0" dirty="0" err="1" smtClean="0">
                          <a:effectLst/>
                          <a:latin typeface="Arial" panose="020B0604020202020204" pitchFamily="34" charset="0"/>
                          <a:ea typeface="Times New Roman"/>
                          <a:cs typeface="Arial" panose="020B0604020202020204" pitchFamily="34" charset="0"/>
                        </a:rPr>
                        <a:t>kilowat</a:t>
                      </a:r>
                      <a:r>
                        <a:rPr lang="tr-TR" sz="1600" b="0" dirty="0" smtClean="0">
                          <a:effectLst/>
                          <a:latin typeface="Arial" panose="020B0604020202020204" pitchFamily="34" charset="0"/>
                          <a:ea typeface="Times New Roman"/>
                          <a:cs typeface="Arial" panose="020B0604020202020204" pitchFamily="34" charset="0"/>
                        </a:rPr>
                        <a:t> cinsinden</a:t>
                      </a:r>
                    </a:p>
                    <a:p>
                      <a:pPr algn="just">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Üretimde kullanılan  makineler kodlanır</a:t>
                      </a:r>
                      <a:endParaRPr lang="tr-TR" sz="1600" b="0"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364727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445624" cy="432048"/>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700" b="1" dirty="0">
                <a:latin typeface="Arial" panose="020B0604020202020204" pitchFamily="34" charset="0"/>
                <a:cs typeface="Arial" panose="020B0604020202020204" pitchFamily="34" charset="0"/>
              </a:rPr>
              <a:t>Kapasite </a:t>
            </a:r>
            <a:r>
              <a:rPr lang="tr-TR" sz="2700" b="1" dirty="0" smtClean="0">
                <a:latin typeface="Arial" panose="020B0604020202020204" pitchFamily="34" charset="0"/>
                <a:cs typeface="Arial" panose="020B0604020202020204" pitchFamily="34" charset="0"/>
              </a:rPr>
              <a:t>Raporunda Yer Alan Terimlerin Tanımı-4</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37</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827584" y="1844824"/>
            <a:ext cx="5976664" cy="729372"/>
          </a:xfrm>
          <a:prstGeom prst="rect">
            <a:avLst/>
          </a:prstGeom>
          <a:noFill/>
        </p:spPr>
        <p:txBody>
          <a:bodyPr wrap="square" rtlCol="0">
            <a:spAutoFit/>
          </a:bodyPr>
          <a:lstStyle/>
          <a:p>
            <a:endParaRPr lang="tr-TR" dirty="0"/>
          </a:p>
        </p:txBody>
      </p:sp>
      <p:graphicFrame>
        <p:nvGraphicFramePr>
          <p:cNvPr id="13" name="Tablo 12"/>
          <p:cNvGraphicFramePr>
            <a:graphicFrameLocks noGrp="1"/>
          </p:cNvGraphicFramePr>
          <p:nvPr>
            <p:extLst>
              <p:ext uri="{D42A27DB-BD31-4B8C-83A1-F6EECF244321}">
                <p14:modId xmlns:p14="http://schemas.microsoft.com/office/powerpoint/2010/main" val="583442087"/>
              </p:ext>
            </p:extLst>
          </p:nvPr>
        </p:nvGraphicFramePr>
        <p:xfrm>
          <a:off x="467544" y="1340768"/>
          <a:ext cx="8424936" cy="5405892"/>
        </p:xfrm>
        <a:graphic>
          <a:graphicData uri="http://schemas.openxmlformats.org/drawingml/2006/table">
            <a:tbl>
              <a:tblPr firstRow="1" firstCol="1" bandRow="1">
                <a:tableStyleId>{E8B1032C-EA38-4F05-BA0D-38AFFFC7BED3}</a:tableStyleId>
              </a:tblPr>
              <a:tblGrid>
                <a:gridCol w="1588996">
                  <a:extLst>
                    <a:ext uri="{9D8B030D-6E8A-4147-A177-3AD203B41FA5}">
                      <a16:colId xmlns:a16="http://schemas.microsoft.com/office/drawing/2014/main" val="20000"/>
                    </a:ext>
                  </a:extLst>
                </a:gridCol>
                <a:gridCol w="6835940">
                  <a:extLst>
                    <a:ext uri="{9D8B030D-6E8A-4147-A177-3AD203B41FA5}">
                      <a16:colId xmlns:a16="http://schemas.microsoft.com/office/drawing/2014/main" val="20001"/>
                    </a:ext>
                  </a:extLst>
                </a:gridCol>
              </a:tblGrid>
              <a:tr h="912127">
                <a:tc>
                  <a:txBody>
                    <a:bodyPr/>
                    <a:lstStyle/>
                    <a:p>
                      <a:pPr algn="l">
                        <a:spcAft>
                          <a:spcPts val="0"/>
                        </a:spcAft>
                        <a:tabLst>
                          <a:tab pos="2700655" algn="l"/>
                        </a:tabLst>
                      </a:pPr>
                      <a:r>
                        <a:rPr lang="tr-TR" sz="1600" b="1" dirty="0" smtClean="0">
                          <a:effectLst/>
                          <a:latin typeface="Arial" panose="020B0604020202020204" pitchFamily="34" charset="0"/>
                          <a:ea typeface="Times New Roman"/>
                          <a:cs typeface="Arial" panose="020B0604020202020204" pitchFamily="34" charset="0"/>
                        </a:rPr>
                        <a:t>Yıllık</a:t>
                      </a:r>
                      <a:r>
                        <a:rPr lang="tr-TR" sz="1600" b="1" baseline="0" dirty="0" smtClean="0">
                          <a:effectLst/>
                          <a:latin typeface="Arial" panose="020B0604020202020204" pitchFamily="34" charset="0"/>
                          <a:ea typeface="Times New Roman"/>
                          <a:cs typeface="Arial" panose="020B0604020202020204" pitchFamily="34" charset="0"/>
                        </a:rPr>
                        <a:t> </a:t>
                      </a:r>
                      <a:r>
                        <a:rPr lang="tr-TR" sz="1600" b="1" dirty="0" smtClean="0">
                          <a:effectLst/>
                          <a:latin typeface="Arial" panose="020B0604020202020204" pitchFamily="34" charset="0"/>
                          <a:ea typeface="Times New Roman"/>
                          <a:cs typeface="Arial" panose="020B0604020202020204" pitchFamily="34" charset="0"/>
                        </a:rPr>
                        <a:t>Üretim </a:t>
                      </a:r>
                      <a:r>
                        <a:rPr lang="tr-TR" sz="1600" b="1" dirty="0">
                          <a:effectLst/>
                          <a:latin typeface="Arial" panose="020B0604020202020204" pitchFamily="34" charset="0"/>
                          <a:ea typeface="Times New Roman"/>
                          <a:cs typeface="Arial" panose="020B0604020202020204" pitchFamily="34" charset="0"/>
                        </a:rPr>
                        <a:t>Kapasitesi </a:t>
                      </a:r>
                    </a:p>
                  </a:txBody>
                  <a:tcPr marL="68580" marR="68580" marT="0" marB="0" anchor="ctr">
                    <a:solidFill>
                      <a:schemeClr val="accent2">
                        <a:lumMod val="40000"/>
                        <a:lumOff val="60000"/>
                      </a:schemeClr>
                    </a:solidFill>
                  </a:tcPr>
                </a:tc>
                <a:tc>
                  <a:txBody>
                    <a:bodyPr/>
                    <a:lstStyle/>
                    <a:p>
                      <a:pPr algn="just">
                        <a:lnSpc>
                          <a:spcPct val="100000"/>
                        </a:lnSpc>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Ürünün</a:t>
                      </a:r>
                      <a:r>
                        <a:rPr lang="tr-TR" sz="1600" b="0" baseline="0" dirty="0" smtClean="0">
                          <a:effectLst/>
                          <a:latin typeface="Arial" panose="020B0604020202020204" pitchFamily="34" charset="0"/>
                          <a:ea typeface="Times New Roman"/>
                          <a:cs typeface="Arial" panose="020B0604020202020204" pitchFamily="34" charset="0"/>
                        </a:rPr>
                        <a:t> </a:t>
                      </a:r>
                      <a:r>
                        <a:rPr lang="tr-TR" sz="1600" b="0" dirty="0" smtClean="0">
                          <a:effectLst/>
                          <a:latin typeface="Arial" panose="020B0604020202020204" pitchFamily="34" charset="0"/>
                          <a:ea typeface="Times New Roman"/>
                          <a:cs typeface="Arial" panose="020B0604020202020204" pitchFamily="34" charset="0"/>
                        </a:rPr>
                        <a:t>teknik ismi özelliği </a:t>
                      </a:r>
                      <a:r>
                        <a:rPr lang="tr-TR" sz="1600" b="0" dirty="0">
                          <a:effectLst/>
                          <a:latin typeface="Arial" panose="020B0604020202020204" pitchFamily="34" charset="0"/>
                          <a:ea typeface="Times New Roman"/>
                          <a:cs typeface="Arial" panose="020B0604020202020204" pitchFamily="34" charset="0"/>
                        </a:rPr>
                        <a:t>miktarı ve birimleri </a:t>
                      </a:r>
                      <a:r>
                        <a:rPr lang="tr-TR" sz="1600" b="0" dirty="0" smtClean="0">
                          <a:effectLst/>
                          <a:latin typeface="Arial" panose="020B0604020202020204" pitchFamily="34" charset="0"/>
                          <a:ea typeface="Times New Roman"/>
                          <a:cs typeface="Arial" panose="020B0604020202020204" pitchFamily="34" charset="0"/>
                        </a:rPr>
                        <a:t>hesaplamalar </a:t>
                      </a:r>
                      <a:r>
                        <a:rPr lang="tr-TR" sz="1600" b="0" dirty="0">
                          <a:effectLst/>
                          <a:latin typeface="Arial" panose="020B0604020202020204" pitchFamily="34" charset="0"/>
                          <a:ea typeface="Times New Roman"/>
                          <a:cs typeface="Arial" panose="020B0604020202020204" pitchFamily="34" charset="0"/>
                        </a:rPr>
                        <a:t>göz önünde </a:t>
                      </a:r>
                      <a:r>
                        <a:rPr lang="tr-TR" sz="1600" b="0" dirty="0" smtClean="0">
                          <a:effectLst/>
                          <a:latin typeface="Arial" panose="020B0604020202020204" pitchFamily="34" charset="0"/>
                          <a:ea typeface="Times New Roman"/>
                          <a:cs typeface="Arial" panose="020B0604020202020204" pitchFamily="34" charset="0"/>
                        </a:rPr>
                        <a:t>tutularak</a:t>
                      </a:r>
                      <a:r>
                        <a:rPr lang="tr-TR" sz="1600" b="0" baseline="0" dirty="0" smtClean="0">
                          <a:effectLst/>
                          <a:latin typeface="Arial" panose="020B0604020202020204" pitchFamily="34" charset="0"/>
                          <a:ea typeface="Times New Roman"/>
                          <a:cs typeface="Arial" panose="020B0604020202020204" pitchFamily="34" charset="0"/>
                        </a:rPr>
                        <a:t> </a:t>
                      </a:r>
                      <a:r>
                        <a:rPr lang="tr-TR" sz="1600" b="0" dirty="0" smtClean="0">
                          <a:effectLst/>
                          <a:latin typeface="Arial" panose="020B0604020202020204" pitchFamily="34" charset="0"/>
                          <a:ea typeface="Times New Roman"/>
                          <a:cs typeface="Arial" panose="020B0604020202020204" pitchFamily="34" charset="0"/>
                        </a:rPr>
                        <a:t>ayrı </a:t>
                      </a:r>
                      <a:r>
                        <a:rPr lang="tr-TR" sz="1600" b="0" dirty="0">
                          <a:effectLst/>
                          <a:latin typeface="Arial" panose="020B0604020202020204" pitchFamily="34" charset="0"/>
                          <a:ea typeface="Times New Roman"/>
                          <a:cs typeface="Arial" panose="020B0604020202020204" pitchFamily="34" charset="0"/>
                        </a:rPr>
                        <a:t>ayrı </a:t>
                      </a:r>
                      <a:r>
                        <a:rPr lang="tr-TR" sz="1600" b="0" dirty="0" smtClean="0">
                          <a:effectLst/>
                          <a:latin typeface="Arial" panose="020B0604020202020204" pitchFamily="34" charset="0"/>
                          <a:ea typeface="Times New Roman"/>
                          <a:cs typeface="Arial" panose="020B0604020202020204" pitchFamily="34" charset="0"/>
                        </a:rPr>
                        <a:t>yazılır</a:t>
                      </a:r>
                      <a:r>
                        <a:rPr lang="tr-TR" sz="1600" b="0" baseline="0" dirty="0" smtClean="0">
                          <a:effectLst/>
                          <a:latin typeface="Arial" panose="020B0604020202020204" pitchFamily="34" charset="0"/>
                          <a:ea typeface="Times New Roman"/>
                          <a:cs typeface="Arial" panose="020B0604020202020204" pitchFamily="34" charset="0"/>
                        </a:rPr>
                        <a:t>  </a:t>
                      </a:r>
                    </a:p>
                    <a:p>
                      <a:pPr algn="just">
                        <a:lnSpc>
                          <a:spcPct val="100000"/>
                        </a:lnSpc>
                        <a:spcAft>
                          <a:spcPts val="0"/>
                        </a:spcAft>
                        <a:tabLst>
                          <a:tab pos="2700655" algn="l"/>
                        </a:tabLst>
                      </a:pPr>
                      <a:endParaRPr lang="tr-TR" sz="1600" b="0" dirty="0" smtClean="0">
                        <a:effectLst/>
                        <a:latin typeface="Arial" panose="020B0604020202020204" pitchFamily="34" charset="0"/>
                        <a:ea typeface="Times New Roman"/>
                        <a:cs typeface="Arial" panose="020B0604020202020204" pitchFamily="34" charset="0"/>
                      </a:endParaRPr>
                    </a:p>
                    <a:p>
                      <a:pPr algn="just">
                        <a:lnSpc>
                          <a:spcPct val="100000"/>
                        </a:lnSpc>
                        <a:spcAft>
                          <a:spcPts val="0"/>
                        </a:spcAft>
                        <a:tabLst>
                          <a:tab pos="2700655" algn="l"/>
                        </a:tabLst>
                      </a:pPr>
                      <a:r>
                        <a:rPr lang="tr-TR" sz="1600" b="0" dirty="0" err="1" smtClean="0">
                          <a:effectLst/>
                          <a:latin typeface="Arial" panose="020B0604020202020204" pitchFamily="34" charset="0"/>
                          <a:ea typeface="Times New Roman"/>
                          <a:cs typeface="Arial" panose="020B0604020202020204" pitchFamily="34" charset="0"/>
                        </a:rPr>
                        <a:t>Prodcom</a:t>
                      </a:r>
                      <a:r>
                        <a:rPr lang="tr-TR" sz="1600" b="0" dirty="0" smtClean="0">
                          <a:effectLst/>
                          <a:latin typeface="Arial" panose="020B0604020202020204" pitchFamily="34" charset="0"/>
                          <a:ea typeface="Times New Roman"/>
                          <a:cs typeface="Arial" panose="020B0604020202020204" pitchFamily="34" charset="0"/>
                        </a:rPr>
                        <a:t> </a:t>
                      </a:r>
                      <a:r>
                        <a:rPr lang="tr-TR" sz="1600" b="0" dirty="0">
                          <a:effectLst/>
                          <a:latin typeface="Arial" panose="020B0604020202020204" pitchFamily="34" charset="0"/>
                          <a:ea typeface="Times New Roman"/>
                          <a:cs typeface="Arial" panose="020B0604020202020204" pitchFamily="34" charset="0"/>
                        </a:rPr>
                        <a:t>kodlama sistemine göre </a:t>
                      </a:r>
                      <a:r>
                        <a:rPr lang="tr-TR" sz="1600" b="0" dirty="0" smtClean="0">
                          <a:effectLst/>
                          <a:latin typeface="Arial" panose="020B0604020202020204" pitchFamily="34" charset="0"/>
                          <a:ea typeface="Times New Roman"/>
                          <a:cs typeface="Arial" panose="020B0604020202020204" pitchFamily="34" charset="0"/>
                        </a:rPr>
                        <a:t>tamamı kodlanır</a:t>
                      </a:r>
                      <a:endParaRPr lang="tr-TR" sz="1600" b="0" dirty="0">
                        <a:effectLst/>
                        <a:latin typeface="Arial" panose="020B0604020202020204" pitchFamily="34" charset="0"/>
                        <a:ea typeface="Times New Roman"/>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0000"/>
                  </a:ext>
                </a:extLst>
              </a:tr>
              <a:tr h="22803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effectLst/>
                          <a:latin typeface="Arial" panose="020B0604020202020204" pitchFamily="34" charset="0"/>
                          <a:ea typeface="Times New Roman"/>
                          <a:cs typeface="Arial" panose="020B0604020202020204" pitchFamily="34" charset="0"/>
                        </a:rPr>
                        <a:t>Kapasite Hesabı Tablosu</a:t>
                      </a:r>
                    </a:p>
                    <a:p>
                      <a:pPr algn="l"/>
                      <a:endParaRPr lang="tr-TR" sz="1600" b="1" dirty="0">
                        <a:latin typeface="Arial" panose="020B0604020202020204" pitchFamily="34" charset="0"/>
                        <a:cs typeface="Arial" panose="020B0604020202020204" pitchFamily="34" charset="0"/>
                      </a:endParaRPr>
                    </a:p>
                  </a:txBody>
                  <a:tcPr marL="68580" marR="68580" marT="0" marB="0" anchor="ctr">
                    <a:solidFill>
                      <a:schemeClr val="accent2">
                        <a:lumMod val="40000"/>
                        <a:lumOff val="60000"/>
                      </a:schemeClr>
                    </a:solidFill>
                  </a:tcPr>
                </a:tc>
                <a:tc>
                  <a:txBody>
                    <a:bodyPr/>
                    <a:lstStyle/>
                    <a:p>
                      <a:pPr algn="just">
                        <a:spcAft>
                          <a:spcPts val="0"/>
                        </a:spcAft>
                        <a:tabLst>
                          <a:tab pos="2700655" algn="l"/>
                        </a:tabLst>
                      </a:pPr>
                      <a:endParaRPr lang="tr-TR" sz="1600" b="0" u="sng" dirty="0" smtClean="0">
                        <a:effectLst/>
                        <a:latin typeface="Arial" panose="020B0604020202020204" pitchFamily="34" charset="0"/>
                        <a:ea typeface="Times New Roman"/>
                        <a:cs typeface="Arial" panose="020B0604020202020204" pitchFamily="34" charset="0"/>
                      </a:endParaRPr>
                    </a:p>
                    <a:p>
                      <a:pPr algn="just">
                        <a:spcAft>
                          <a:spcPts val="0"/>
                        </a:spcAft>
                        <a:tabLst>
                          <a:tab pos="2700655" algn="l"/>
                        </a:tabLst>
                      </a:pPr>
                      <a:r>
                        <a:rPr lang="tr-TR" sz="1600" b="1" u="none" dirty="0" smtClean="0">
                          <a:effectLst/>
                          <a:latin typeface="Arial" panose="020B0604020202020204" pitchFamily="34" charset="0"/>
                          <a:ea typeface="Times New Roman"/>
                          <a:cs typeface="Arial" panose="020B0604020202020204" pitchFamily="34" charset="0"/>
                        </a:rPr>
                        <a:t>Kapasite hesabı yapılırken ürünlerin neler olduğu kullanıldığı yerler üretim şekli, üretimin akış şeması göz önüne  özetlenir </a:t>
                      </a:r>
                    </a:p>
                    <a:p>
                      <a:pPr algn="just">
                        <a:spcAft>
                          <a:spcPts val="0"/>
                        </a:spcAft>
                        <a:tabLst>
                          <a:tab pos="2700655" algn="l"/>
                        </a:tabLst>
                      </a:pPr>
                      <a:endParaRPr lang="tr-TR" sz="1600" b="0" dirty="0" smtClean="0">
                        <a:effectLst/>
                        <a:latin typeface="Arial" panose="020B0604020202020204" pitchFamily="34" charset="0"/>
                        <a:ea typeface="Times New Roman"/>
                        <a:cs typeface="Arial" panose="020B0604020202020204" pitchFamily="34" charset="0"/>
                      </a:endParaRPr>
                    </a:p>
                    <a:p>
                      <a:pPr algn="just">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Kapasite hesapları  başlıklar altında kapasite tespit yöntemleri ve üretim aşamaları dikkate alınarak tek tek hesaplanır</a:t>
                      </a:r>
                    </a:p>
                    <a:p>
                      <a:pPr algn="just">
                        <a:spcAft>
                          <a:spcPts val="0"/>
                        </a:spcAft>
                        <a:tabLst>
                          <a:tab pos="2700655" algn="l"/>
                        </a:tabLst>
                      </a:pPr>
                      <a:endParaRPr lang="tr-TR" sz="1600" b="0" dirty="0" smtClean="0">
                        <a:effectLst/>
                        <a:latin typeface="Arial" panose="020B0604020202020204" pitchFamily="34" charset="0"/>
                        <a:ea typeface="Times New Roman"/>
                        <a:cs typeface="Arial" panose="020B0604020202020204" pitchFamily="34" charset="0"/>
                      </a:endParaRPr>
                    </a:p>
                    <a:p>
                      <a:pPr algn="just">
                        <a:spcAft>
                          <a:spcPts val="0"/>
                        </a:spcAft>
                        <a:tabLst>
                          <a:tab pos="2700655" algn="l"/>
                        </a:tabLst>
                      </a:pPr>
                      <a:r>
                        <a:rPr lang="tr-TR" sz="1600" b="0" dirty="0" smtClean="0">
                          <a:effectLst/>
                          <a:latin typeface="Arial" panose="020B0604020202020204" pitchFamily="34" charset="0"/>
                          <a:ea typeface="Times New Roman"/>
                          <a:cs typeface="Arial" panose="020B0604020202020204" pitchFamily="34" charset="0"/>
                        </a:rPr>
                        <a:t>Raporun hangi maksatla düzenlendiği ilk kapasite veya yenileme durumlarında otomasyon programında seçilir</a:t>
                      </a:r>
                    </a:p>
                    <a:p>
                      <a:pPr algn="just">
                        <a:spcAft>
                          <a:spcPts val="0"/>
                        </a:spcAft>
                      </a:pPr>
                      <a:endParaRPr lang="tr-TR" sz="1600" b="0" dirty="0" smtClean="0">
                        <a:effectLst/>
                        <a:latin typeface="Arial" panose="020B0604020202020204" pitchFamily="34" charset="0"/>
                        <a:ea typeface="Times New Roman"/>
                        <a:cs typeface="Arial" panose="020B0604020202020204" pitchFamily="34" charset="0"/>
                      </a:endParaRPr>
                    </a:p>
                  </a:txBody>
                  <a:tcPr marL="68580" marR="68580" marT="0" marB="0"/>
                </a:tc>
                <a:extLst>
                  <a:ext uri="{0D108BD9-81ED-4DB2-BD59-A6C34878D82A}">
                    <a16:rowId xmlns:a16="http://schemas.microsoft.com/office/drawing/2014/main" val="10001"/>
                  </a:ext>
                </a:extLst>
              </a:tr>
              <a:tr h="19921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effectLst/>
                          <a:latin typeface="Arial" panose="020B0604020202020204" pitchFamily="34" charset="0"/>
                          <a:ea typeface="Times New Roman"/>
                          <a:cs typeface="Arial" panose="020B0604020202020204" pitchFamily="34" charset="0"/>
                        </a:rPr>
                        <a:t>Yıllık</a:t>
                      </a:r>
                      <a:r>
                        <a:rPr lang="tr-TR" sz="1600" b="1" baseline="0" dirty="0" smtClean="0">
                          <a:effectLst/>
                          <a:latin typeface="Arial" panose="020B0604020202020204" pitchFamily="34" charset="0"/>
                          <a:ea typeface="Times New Roman"/>
                          <a:cs typeface="Arial" panose="020B0604020202020204" pitchFamily="34" charset="0"/>
                        </a:rPr>
                        <a:t> </a:t>
                      </a:r>
                      <a:r>
                        <a:rPr lang="tr-TR" sz="1600" b="1" dirty="0" smtClean="0">
                          <a:effectLst/>
                          <a:latin typeface="Arial" panose="020B0604020202020204" pitchFamily="34" charset="0"/>
                          <a:ea typeface="Times New Roman"/>
                          <a:cs typeface="Arial" panose="020B0604020202020204" pitchFamily="34" charset="0"/>
                        </a:rPr>
                        <a:t>Tüketim Kapasitesi</a:t>
                      </a:r>
                    </a:p>
                  </a:txBody>
                  <a:tcPr marL="68580" marR="68580" marT="0" marB="0" anchor="ctr">
                    <a:solidFill>
                      <a:schemeClr val="accent2">
                        <a:lumMod val="40000"/>
                        <a:lumOff val="60000"/>
                      </a:schemeClr>
                    </a:solidFill>
                  </a:tcPr>
                </a:tc>
                <a:tc>
                  <a:txBody>
                    <a:bodyPr/>
                    <a:lstStyle/>
                    <a:p>
                      <a:r>
                        <a:rPr lang="tr-TR" sz="1600" b="0" dirty="0" smtClean="0">
                          <a:latin typeface="Arial" panose="020B0604020202020204" pitchFamily="34" charset="0"/>
                          <a:cs typeface="Arial" panose="020B0604020202020204" pitchFamily="34" charset="0"/>
                        </a:rPr>
                        <a:t>Kapasite hesap tablosunda hesaplanmış tüketim maddeleri ile ambalaj ve diğer sarf malzeme ve maddelerinin cinsleri birimleri ve miktarları ayrı ayrı yazılır</a:t>
                      </a:r>
                    </a:p>
                    <a:p>
                      <a:endParaRPr lang="tr-TR" sz="1600" b="0" dirty="0" smtClean="0">
                        <a:latin typeface="Arial" panose="020B0604020202020204" pitchFamily="34" charset="0"/>
                        <a:cs typeface="Arial" panose="020B0604020202020204" pitchFamily="34" charset="0"/>
                      </a:endParaRPr>
                    </a:p>
                    <a:p>
                      <a:r>
                        <a:rPr lang="tr-TR" sz="1600" b="0" dirty="0" smtClean="0">
                          <a:latin typeface="Arial" panose="020B0604020202020204" pitchFamily="34" charset="0"/>
                          <a:cs typeface="Arial" panose="020B0604020202020204" pitchFamily="34" charset="0"/>
                        </a:rPr>
                        <a:t>Teknik isimlerinin Türkçe olarak yazılması</a:t>
                      </a:r>
                      <a:r>
                        <a:rPr lang="tr-TR" sz="1600" b="0" baseline="0" dirty="0" smtClean="0">
                          <a:latin typeface="Arial" panose="020B0604020202020204" pitchFamily="34" charset="0"/>
                          <a:cs typeface="Arial" panose="020B0604020202020204" pitchFamily="34" charset="0"/>
                        </a:rPr>
                        <a:t>  </a:t>
                      </a:r>
                      <a:r>
                        <a:rPr lang="tr-TR" sz="1600" b="0" dirty="0" smtClean="0">
                          <a:latin typeface="Arial" panose="020B0604020202020204" pitchFamily="34" charset="0"/>
                          <a:cs typeface="Arial" panose="020B0604020202020204" pitchFamily="34" charset="0"/>
                        </a:rPr>
                        <a:t>marka ticari ve özel isimlerden kaçınmalı</a:t>
                      </a:r>
                      <a:r>
                        <a:rPr lang="tr-TR" sz="1600" b="0" baseline="0" dirty="0" smtClean="0">
                          <a:latin typeface="Arial" panose="020B0604020202020204" pitchFamily="34" charset="0"/>
                          <a:cs typeface="Arial" panose="020B0604020202020204" pitchFamily="34" charset="0"/>
                        </a:rPr>
                        <a:t> </a:t>
                      </a:r>
                    </a:p>
                    <a:p>
                      <a:r>
                        <a:rPr lang="tr-TR" sz="1600" b="0" dirty="0" smtClean="0">
                          <a:latin typeface="Arial" panose="020B0604020202020204" pitchFamily="34" charset="0"/>
                          <a:cs typeface="Arial" panose="020B0604020202020204" pitchFamily="34" charset="0"/>
                        </a:rPr>
                        <a:t> Tüketimde  kullanılan ham maddeler kodlanır </a:t>
                      </a:r>
                    </a:p>
                  </a:txBody>
                  <a:tcPr marL="68580" marR="68580" marT="0" marB="0">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722882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38</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107504" y="1027459"/>
            <a:ext cx="8928992" cy="577850"/>
          </a:xfrm>
          <a:prstGeom prst="rect">
            <a:avLst/>
          </a:prstGeom>
          <a:noFill/>
        </p:spPr>
        <p:txBody>
          <a:bodyPr wrap="square" rtlCol="0">
            <a:spAutoFit/>
          </a:bodyPr>
          <a:lstStyle/>
          <a:p>
            <a:pPr lvl="0">
              <a:lnSpc>
                <a:spcPct val="150000"/>
              </a:lnSpc>
              <a:spcBef>
                <a:spcPct val="20000"/>
              </a:spcBef>
              <a:spcAft>
                <a:spcPts val="600"/>
              </a:spcAft>
              <a:buClr>
                <a:srgbClr val="FF0000"/>
              </a:buClr>
              <a:buSzPct val="120000"/>
            </a:pPr>
            <a:r>
              <a:rPr lang="tr-TR" sz="2400" dirty="0" smtClean="0">
                <a:latin typeface="Arial" panose="020B0604020202020204" pitchFamily="34" charset="0"/>
                <a:cs typeface="Arial" panose="020B0604020202020204" pitchFamily="34" charset="0"/>
              </a:rPr>
              <a:t> </a:t>
            </a:r>
            <a:endParaRPr lang="tr-TR" sz="2400" dirty="0">
              <a:latin typeface="Arial" panose="020B0604020202020204" pitchFamily="34" charset="0"/>
              <a:cs typeface="Arial" panose="020B0604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395599142"/>
              </p:ext>
            </p:extLst>
          </p:nvPr>
        </p:nvGraphicFramePr>
        <p:xfrm>
          <a:off x="611559" y="719468"/>
          <a:ext cx="7992889" cy="5888736"/>
        </p:xfrm>
        <a:graphic>
          <a:graphicData uri="http://schemas.openxmlformats.org/drawingml/2006/table">
            <a:tbl>
              <a:tblPr firstRow="1" firstCol="1" bandRow="1"/>
              <a:tblGrid>
                <a:gridCol w="3828703">
                  <a:extLst>
                    <a:ext uri="{9D8B030D-6E8A-4147-A177-3AD203B41FA5}">
                      <a16:colId xmlns:a16="http://schemas.microsoft.com/office/drawing/2014/main" val="20000"/>
                    </a:ext>
                  </a:extLst>
                </a:gridCol>
                <a:gridCol w="4164186">
                  <a:extLst>
                    <a:ext uri="{9D8B030D-6E8A-4147-A177-3AD203B41FA5}">
                      <a16:colId xmlns:a16="http://schemas.microsoft.com/office/drawing/2014/main" val="20001"/>
                    </a:ext>
                  </a:extLst>
                </a:gridCol>
              </a:tblGrid>
              <a:tr h="747116">
                <a:tc>
                  <a:txBody>
                    <a:bodyPr/>
                    <a:lstStyle/>
                    <a:p>
                      <a:pPr algn="ctr">
                        <a:lnSpc>
                          <a:spcPct val="115000"/>
                        </a:lnSpc>
                        <a:spcAft>
                          <a:spcPts val="0"/>
                        </a:spcAft>
                      </a:pPr>
                      <a:r>
                        <a:rPr lang="tr-TR" sz="2400" b="1" dirty="0">
                          <a:effectLst/>
                          <a:latin typeface="Calibri"/>
                          <a:ea typeface="Calibri"/>
                          <a:cs typeface="Times New Roman"/>
                        </a:rPr>
                        <a:t>ÜRETİM KONUSU HATALI YAZIMLAR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a:lnSpc>
                          <a:spcPct val="115000"/>
                        </a:lnSpc>
                        <a:spcAft>
                          <a:spcPts val="0"/>
                        </a:spcAft>
                      </a:pPr>
                      <a:r>
                        <a:rPr lang="tr-TR" sz="2400" b="1" dirty="0" smtClean="0">
                          <a:effectLst/>
                          <a:latin typeface="Calibri"/>
                          <a:ea typeface="Calibri"/>
                          <a:cs typeface="Times New Roman"/>
                        </a:rPr>
                        <a:t>DOĞRUSU </a:t>
                      </a:r>
                      <a:r>
                        <a:rPr lang="tr-TR" sz="2400" b="1" dirty="0">
                          <a:effectLst/>
                          <a:latin typeface="Calibri"/>
                          <a:ea typeface="Calibri"/>
                          <a:cs typeface="Times New Roman"/>
                        </a:rPr>
                        <a:t>NE OLMALI </a:t>
                      </a: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498077">
                <a:tc>
                  <a:txBody>
                    <a:bodyPr/>
                    <a:lstStyle/>
                    <a:p>
                      <a:pPr>
                        <a:lnSpc>
                          <a:spcPct val="115000"/>
                        </a:lnSpc>
                        <a:spcAft>
                          <a:spcPts val="0"/>
                        </a:spcAft>
                      </a:pPr>
                      <a:r>
                        <a:rPr lang="tr-TR" sz="1600" dirty="0">
                          <a:effectLst/>
                          <a:latin typeface="Calibri"/>
                          <a:ea typeface="Calibri"/>
                          <a:cs typeface="Times New Roman"/>
                        </a:rPr>
                        <a:t>İmalatı, satışı, depolanması, ihracatı, ithalatı, ana sözleşmedeki işler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a:effectLst/>
                          <a:latin typeface="Calibri"/>
                          <a:ea typeface="Calibri"/>
                          <a:cs typeface="Times New Roman"/>
                        </a:rPr>
                        <a:t>Sadece ürünün adı yazılacak; Gömlek, Hazır yemek, Kereste</a:t>
                      </a:r>
                      <a:r>
                        <a:rPr lang="tr-TR" sz="1600" dirty="0" smtClean="0">
                          <a:effectLst/>
                          <a:latin typeface="Calibri"/>
                          <a:ea typeface="Calibri"/>
                          <a:cs typeface="Times New Roman"/>
                        </a:rPr>
                        <a:t>, </a:t>
                      </a:r>
                      <a:r>
                        <a:rPr lang="tr-TR" sz="1600" dirty="0" err="1" smtClean="0">
                          <a:effectLst/>
                          <a:latin typeface="Calibri"/>
                          <a:ea typeface="Calibri"/>
                          <a:cs typeface="Times New Roman"/>
                        </a:rPr>
                        <a:t>vb</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9039">
                <a:tc>
                  <a:txBody>
                    <a:bodyPr/>
                    <a:lstStyle/>
                    <a:p>
                      <a:pPr>
                        <a:lnSpc>
                          <a:spcPct val="115000"/>
                        </a:lnSpc>
                        <a:spcAft>
                          <a:spcPts val="0"/>
                        </a:spcAft>
                      </a:pPr>
                      <a:r>
                        <a:rPr lang="tr-TR" sz="1600" dirty="0">
                          <a:effectLst/>
                          <a:latin typeface="Calibri"/>
                          <a:ea typeface="Calibri"/>
                          <a:cs typeface="Times New Roman"/>
                        </a:rPr>
                        <a:t>Hazır beton tesisi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Hazır beton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249039">
                <a:tc>
                  <a:txBody>
                    <a:bodyPr/>
                    <a:lstStyle/>
                    <a:p>
                      <a:pPr>
                        <a:lnSpc>
                          <a:spcPct val="115000"/>
                        </a:lnSpc>
                        <a:spcAft>
                          <a:spcPts val="0"/>
                        </a:spcAft>
                      </a:pPr>
                      <a:r>
                        <a:rPr lang="tr-TR" sz="1600" dirty="0">
                          <a:effectLst/>
                          <a:latin typeface="Calibri"/>
                          <a:ea typeface="Calibri"/>
                          <a:cs typeface="Times New Roman"/>
                        </a:rPr>
                        <a:t>Kum çakıl yıkama tesisi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a:effectLst/>
                          <a:latin typeface="Calibri"/>
                          <a:ea typeface="Calibri"/>
                          <a:cs typeface="Times New Roman"/>
                        </a:rPr>
                        <a:t>Yıkanmış elenmiş kum çakıl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9039">
                <a:tc>
                  <a:txBody>
                    <a:bodyPr/>
                    <a:lstStyle/>
                    <a:p>
                      <a:pPr>
                        <a:lnSpc>
                          <a:spcPct val="115000"/>
                        </a:lnSpc>
                        <a:spcAft>
                          <a:spcPts val="0"/>
                        </a:spcAft>
                      </a:pPr>
                      <a:r>
                        <a:rPr lang="tr-TR" sz="1600" dirty="0">
                          <a:effectLst/>
                          <a:latin typeface="Calibri"/>
                          <a:ea typeface="Calibri"/>
                          <a:cs typeface="Times New Roman"/>
                        </a:rPr>
                        <a:t>Fındık kırma tesisi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İç fındık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249039">
                <a:tc>
                  <a:txBody>
                    <a:bodyPr/>
                    <a:lstStyle/>
                    <a:p>
                      <a:pPr>
                        <a:lnSpc>
                          <a:spcPct val="115000"/>
                        </a:lnSpc>
                        <a:spcAft>
                          <a:spcPts val="0"/>
                        </a:spcAft>
                      </a:pPr>
                      <a:r>
                        <a:rPr lang="tr-TR" sz="1600" dirty="0">
                          <a:effectLst/>
                          <a:latin typeface="Calibri"/>
                          <a:ea typeface="Calibri"/>
                          <a:cs typeface="Times New Roman"/>
                        </a:rPr>
                        <a:t>Ayıklama işleri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Ayıklanmış kekik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6"/>
                  </a:ext>
                </a:extLst>
              </a:tr>
              <a:tr h="249039">
                <a:tc>
                  <a:txBody>
                    <a:bodyPr/>
                    <a:lstStyle/>
                    <a:p>
                      <a:pPr>
                        <a:lnSpc>
                          <a:spcPct val="115000"/>
                        </a:lnSpc>
                        <a:spcAft>
                          <a:spcPts val="0"/>
                        </a:spcAft>
                      </a:pPr>
                      <a:r>
                        <a:rPr lang="tr-TR" sz="1600" dirty="0" err="1">
                          <a:effectLst/>
                          <a:latin typeface="Calibri"/>
                          <a:ea typeface="Calibri"/>
                          <a:cs typeface="Times New Roman"/>
                        </a:rPr>
                        <a:t>Ayçekirdeği</a:t>
                      </a:r>
                      <a:r>
                        <a:rPr lang="tr-TR" sz="1600" dirty="0">
                          <a:effectLst/>
                          <a:latin typeface="Calibri"/>
                          <a:ea typeface="Calibri"/>
                          <a:cs typeface="Times New Roman"/>
                        </a:rPr>
                        <a:t> kavrulması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a:effectLst/>
                          <a:latin typeface="Calibri"/>
                          <a:ea typeface="Calibri"/>
                          <a:cs typeface="Times New Roman"/>
                        </a:rPr>
                        <a:t>Kavrulmuş </a:t>
                      </a:r>
                      <a:r>
                        <a:rPr lang="tr-TR" sz="1600" dirty="0" err="1">
                          <a:effectLst/>
                          <a:latin typeface="Calibri"/>
                          <a:ea typeface="Calibri"/>
                          <a:cs typeface="Times New Roman"/>
                        </a:rPr>
                        <a:t>ayçekirdeği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9039">
                <a:tc>
                  <a:txBody>
                    <a:bodyPr/>
                    <a:lstStyle/>
                    <a:p>
                      <a:pPr>
                        <a:lnSpc>
                          <a:spcPct val="115000"/>
                        </a:lnSpc>
                        <a:spcAft>
                          <a:spcPts val="0"/>
                        </a:spcAft>
                      </a:pPr>
                      <a:r>
                        <a:rPr lang="tr-TR" sz="1600" dirty="0">
                          <a:effectLst/>
                          <a:latin typeface="Calibri"/>
                          <a:ea typeface="Calibri"/>
                          <a:cs typeface="Times New Roman"/>
                        </a:rPr>
                        <a:t>Sac üzerine kaplama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Kaplanmış sac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8"/>
                  </a:ext>
                </a:extLst>
              </a:tr>
              <a:tr h="249039">
                <a:tc>
                  <a:txBody>
                    <a:bodyPr/>
                    <a:lstStyle/>
                    <a:p>
                      <a:pPr>
                        <a:lnSpc>
                          <a:spcPct val="115000"/>
                        </a:lnSpc>
                        <a:spcAft>
                          <a:spcPts val="0"/>
                        </a:spcAft>
                      </a:pPr>
                      <a:r>
                        <a:rPr lang="tr-TR" sz="1600">
                          <a:effectLst/>
                          <a:latin typeface="Calibri"/>
                          <a:ea typeface="Calibri"/>
                          <a:cs typeface="Times New Roman"/>
                        </a:rPr>
                        <a:t>Mermer ebatlama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err="1">
                          <a:effectLst/>
                          <a:latin typeface="Calibri"/>
                          <a:ea typeface="Calibri"/>
                          <a:cs typeface="Times New Roman"/>
                        </a:rPr>
                        <a:t>Ebatlanmış</a:t>
                      </a:r>
                      <a:r>
                        <a:rPr lang="tr-TR" sz="1600" dirty="0">
                          <a:effectLst/>
                          <a:latin typeface="Calibri"/>
                          <a:ea typeface="Calibri"/>
                          <a:cs typeface="Times New Roman"/>
                        </a:rPr>
                        <a:t> mermer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49039">
                <a:tc>
                  <a:txBody>
                    <a:bodyPr/>
                    <a:lstStyle/>
                    <a:p>
                      <a:pPr>
                        <a:lnSpc>
                          <a:spcPct val="115000"/>
                        </a:lnSpc>
                        <a:spcAft>
                          <a:spcPts val="0"/>
                        </a:spcAft>
                      </a:pPr>
                      <a:r>
                        <a:rPr lang="tr-TR" sz="1600" dirty="0">
                          <a:effectLst/>
                          <a:latin typeface="Calibri"/>
                          <a:ea typeface="Calibri"/>
                          <a:cs typeface="Times New Roman"/>
                        </a:rPr>
                        <a:t>Mermer işleme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Mermer levha, mermer basamak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10"/>
                  </a:ext>
                </a:extLst>
              </a:tr>
              <a:tr h="249039">
                <a:tc>
                  <a:txBody>
                    <a:bodyPr/>
                    <a:lstStyle/>
                    <a:p>
                      <a:pPr>
                        <a:lnSpc>
                          <a:spcPct val="115000"/>
                        </a:lnSpc>
                        <a:spcAft>
                          <a:spcPts val="0"/>
                        </a:spcAft>
                      </a:pPr>
                      <a:r>
                        <a:rPr lang="tr-TR" sz="1600">
                          <a:effectLst/>
                          <a:latin typeface="Calibri"/>
                          <a:ea typeface="Calibri"/>
                          <a:cs typeface="Times New Roman"/>
                        </a:rPr>
                        <a:t>Plastik enjeksiyon işleri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a:effectLst/>
                          <a:latin typeface="Calibri"/>
                          <a:ea typeface="Calibri"/>
                          <a:cs typeface="Times New Roman"/>
                        </a:rPr>
                        <a:t>Plastik masa, sandalye, kova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49039">
                <a:tc>
                  <a:txBody>
                    <a:bodyPr/>
                    <a:lstStyle/>
                    <a:p>
                      <a:pPr>
                        <a:lnSpc>
                          <a:spcPct val="115000"/>
                        </a:lnSpc>
                        <a:spcAft>
                          <a:spcPts val="0"/>
                        </a:spcAft>
                      </a:pPr>
                      <a:r>
                        <a:rPr lang="tr-TR" sz="1600" dirty="0">
                          <a:effectLst/>
                          <a:latin typeface="Calibri"/>
                          <a:ea typeface="Calibri"/>
                          <a:cs typeface="Times New Roman"/>
                        </a:rPr>
                        <a:t>Muhtelif makine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Enjeksiyon makinesi, torna, CNC tezgahı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12"/>
                  </a:ext>
                </a:extLst>
              </a:tr>
              <a:tr h="249039">
                <a:tc>
                  <a:txBody>
                    <a:bodyPr/>
                    <a:lstStyle/>
                    <a:p>
                      <a:pPr>
                        <a:lnSpc>
                          <a:spcPct val="115000"/>
                        </a:lnSpc>
                        <a:spcAft>
                          <a:spcPts val="0"/>
                        </a:spcAft>
                      </a:pPr>
                      <a:r>
                        <a:rPr lang="tr-TR" sz="1600">
                          <a:effectLst/>
                          <a:latin typeface="Calibri"/>
                          <a:ea typeface="Calibri"/>
                          <a:cs typeface="Times New Roman"/>
                        </a:rPr>
                        <a:t>Matbaa hizmetleri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a:effectLst/>
                          <a:latin typeface="Calibri"/>
                          <a:ea typeface="Calibri"/>
                          <a:cs typeface="Times New Roman"/>
                        </a:rPr>
                        <a:t>Kitap, dergi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49039">
                <a:tc>
                  <a:txBody>
                    <a:bodyPr/>
                    <a:lstStyle/>
                    <a:p>
                      <a:pPr>
                        <a:lnSpc>
                          <a:spcPct val="115000"/>
                        </a:lnSpc>
                        <a:spcAft>
                          <a:spcPts val="0"/>
                        </a:spcAft>
                      </a:pPr>
                      <a:r>
                        <a:rPr lang="tr-TR" sz="1600" dirty="0">
                          <a:effectLst/>
                          <a:latin typeface="Calibri"/>
                          <a:ea typeface="Calibri"/>
                          <a:cs typeface="Times New Roman"/>
                        </a:rPr>
                        <a:t>Kırmızı biber imalatı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Pul biber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14"/>
                  </a:ext>
                </a:extLst>
              </a:tr>
              <a:tr h="249039">
                <a:tc>
                  <a:txBody>
                    <a:bodyPr/>
                    <a:lstStyle/>
                    <a:p>
                      <a:pPr>
                        <a:lnSpc>
                          <a:spcPct val="115000"/>
                        </a:lnSpc>
                        <a:spcAft>
                          <a:spcPts val="0"/>
                        </a:spcAft>
                      </a:pPr>
                      <a:r>
                        <a:rPr lang="tr-TR" sz="1600">
                          <a:effectLst/>
                          <a:latin typeface="Calibri"/>
                          <a:ea typeface="Calibri"/>
                          <a:cs typeface="Times New Roman"/>
                        </a:rPr>
                        <a:t>Pirinç öğütülmesi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a:effectLst/>
                          <a:latin typeface="Calibri"/>
                          <a:ea typeface="Calibri"/>
                          <a:cs typeface="Times New Roman"/>
                        </a:rPr>
                        <a:t>Öğütülmüş pirinç unu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49039">
                <a:tc>
                  <a:txBody>
                    <a:bodyPr/>
                    <a:lstStyle/>
                    <a:p>
                      <a:pPr>
                        <a:lnSpc>
                          <a:spcPct val="115000"/>
                        </a:lnSpc>
                        <a:spcAft>
                          <a:spcPts val="0"/>
                        </a:spcAft>
                      </a:pPr>
                      <a:r>
                        <a:rPr lang="tr-TR" sz="1600" dirty="0">
                          <a:effectLst/>
                          <a:latin typeface="Calibri"/>
                          <a:ea typeface="Calibri"/>
                          <a:cs typeface="Times New Roman"/>
                        </a:rPr>
                        <a:t>Bakliyat paketleme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Paketlenmiş bakliyat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16"/>
                  </a:ext>
                </a:extLst>
              </a:tr>
              <a:tr h="249039">
                <a:tc>
                  <a:txBody>
                    <a:bodyPr/>
                    <a:lstStyle/>
                    <a:p>
                      <a:pPr>
                        <a:lnSpc>
                          <a:spcPct val="115000"/>
                        </a:lnSpc>
                        <a:spcAft>
                          <a:spcPts val="0"/>
                        </a:spcAft>
                      </a:pPr>
                      <a:r>
                        <a:rPr lang="tr-TR" sz="1600">
                          <a:effectLst/>
                          <a:latin typeface="Calibri"/>
                          <a:ea typeface="Calibri"/>
                          <a:cs typeface="Times New Roman"/>
                        </a:rPr>
                        <a:t>Fırıncılık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600" dirty="0">
                          <a:effectLst/>
                          <a:latin typeface="Calibri"/>
                          <a:ea typeface="Calibri"/>
                          <a:cs typeface="Times New Roman"/>
                        </a:rPr>
                        <a:t>Ekmek, unlu mamuller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49039">
                <a:tc>
                  <a:txBody>
                    <a:bodyPr/>
                    <a:lstStyle/>
                    <a:p>
                      <a:pPr>
                        <a:lnSpc>
                          <a:spcPct val="115000"/>
                        </a:lnSpc>
                        <a:spcAft>
                          <a:spcPts val="0"/>
                        </a:spcAft>
                      </a:pPr>
                      <a:r>
                        <a:rPr lang="tr-TR" sz="1600" dirty="0">
                          <a:effectLst/>
                          <a:latin typeface="Calibri"/>
                          <a:ea typeface="Calibri"/>
                          <a:cs typeface="Times New Roman"/>
                        </a:rPr>
                        <a:t>Tabldot yemek imalatı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r-TR" sz="1600" dirty="0">
                          <a:effectLst/>
                          <a:latin typeface="Calibri"/>
                          <a:ea typeface="Calibri"/>
                          <a:cs typeface="Times New Roman"/>
                        </a:rPr>
                        <a:t>Hazır yemek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11852387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b="1" dirty="0" smtClean="0">
                <a:latin typeface="Arial" panose="020B0604020202020204" pitchFamily="34" charset="0"/>
                <a:cs typeface="Arial" panose="020B0604020202020204" pitchFamily="34" charset="0"/>
              </a:rPr>
              <a:t>Kalite Belgeleri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solidFill>
                  <a:prstClr val="black"/>
                </a:solidFill>
              </a:rPr>
              <a:pPr/>
              <a:t>39</a:t>
            </a:fld>
            <a:endParaRPr lang="tr-TR" dirty="0">
              <a:solidFill>
                <a:prstClr val="black"/>
              </a:solidFill>
            </a:endParaRPr>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rgbClr val="1F497D"/>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rgbClr val="1F497D"/>
                </a:solidFill>
              </a:rPr>
              <a:t>Sanayi Müdürlüğü</a:t>
            </a:r>
            <a:endParaRPr lang="tr-TR" dirty="0">
              <a:solidFill>
                <a:srgbClr val="1F497D"/>
              </a:solidFill>
            </a:endParaRPr>
          </a:p>
        </p:txBody>
      </p:sp>
      <p:sp>
        <p:nvSpPr>
          <p:cNvPr id="11" name="Metin kutusu 10"/>
          <p:cNvSpPr txBox="1"/>
          <p:nvPr/>
        </p:nvSpPr>
        <p:spPr>
          <a:xfrm>
            <a:off x="323529" y="1379539"/>
            <a:ext cx="8054948" cy="4397101"/>
          </a:xfrm>
          <a:prstGeom prst="rect">
            <a:avLst/>
          </a:prstGeom>
          <a:noFill/>
        </p:spPr>
        <p:txBody>
          <a:bodyPr wrap="square" rtlCol="0">
            <a:spAutoFit/>
          </a:bodyPr>
          <a:lstStyle/>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ISO 9000 (Kalite Yönetim Sistemi )</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ISO 14000 (Çevre Yönetim Sistemi )</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ISO 22000 (Gıda Güvenliği Yönetim Sistemi)</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OHSAS 18001 (İş Sağlığı ve İş Güvenliği Yönetim Sistemi )</a:t>
            </a:r>
            <a:endParaRPr lang="tr-TR" sz="2000" dirty="0">
              <a:solidFill>
                <a:prstClr val="black"/>
              </a:solidFill>
              <a:ea typeface="Calibri"/>
              <a:cs typeface="Times New Roman"/>
            </a:endParaRPr>
          </a:p>
          <a:p>
            <a:pPr marL="457200" indent="-457200" fontAlgn="base">
              <a:lnSpc>
                <a:spcPct val="115000"/>
              </a:lnSpc>
              <a:spcBef>
                <a:spcPct val="20000"/>
              </a:spcBef>
              <a:spcAft>
                <a:spcPts val="1000"/>
              </a:spcAft>
              <a:buClr>
                <a:srgbClr val="FF0000"/>
              </a:buClr>
              <a:buFont typeface="Wingdings" panose="05000000000000000000" pitchFamily="2" charset="2"/>
              <a:buChar char="§"/>
            </a:pPr>
            <a:r>
              <a:rPr lang="tr-TR" sz="3200" dirty="0">
                <a:solidFill>
                  <a:prstClr val="black"/>
                </a:solidFill>
                <a:ea typeface="Calibri"/>
                <a:cs typeface="Times New Roman"/>
              </a:rPr>
              <a:t>TURKAK </a:t>
            </a:r>
            <a:r>
              <a:rPr lang="tr-TR" sz="3200" dirty="0" smtClean="0">
                <a:solidFill>
                  <a:prstClr val="black"/>
                </a:solidFill>
                <a:ea typeface="Calibri"/>
                <a:cs typeface="Times New Roman"/>
              </a:rPr>
              <a:t>17025</a:t>
            </a:r>
            <a:endParaRPr lang="tr-TR" sz="2000" dirty="0">
              <a:solidFill>
                <a:prstClr val="black"/>
              </a:solidFill>
              <a:ea typeface="Calibri"/>
              <a:cs typeface="Times New Roman"/>
            </a:endParaRPr>
          </a:p>
        </p:txBody>
      </p:sp>
      <p:sp>
        <p:nvSpPr>
          <p:cNvPr id="3" name="Dikdörtgen 2"/>
          <p:cNvSpPr/>
          <p:nvPr/>
        </p:nvSpPr>
        <p:spPr>
          <a:xfrm>
            <a:off x="395536" y="1412777"/>
            <a:ext cx="8496944" cy="646331"/>
          </a:xfrm>
          <a:prstGeom prst="rect">
            <a:avLst/>
          </a:prstGeom>
        </p:spPr>
        <p:txBody>
          <a:bodyPr wrap="square">
            <a:spAutoFit/>
          </a:bodyPr>
          <a:lstStyle/>
          <a:p>
            <a:endParaRPr lang="tr-TR" dirty="0">
              <a:solidFill>
                <a:prstClr val="black"/>
              </a:solidFill>
              <a:latin typeface="Arial" panose="020B0604020202020204" pitchFamily="34" charset="0"/>
              <a:cs typeface="Arial" panose="020B0604020202020204" pitchFamily="34" charset="0"/>
            </a:endParaRPr>
          </a:p>
          <a:p>
            <a:endParaRPr lang="tr-TR" dirty="0">
              <a:solidFill>
                <a:prstClr val="black"/>
              </a:solidFill>
            </a:endParaRPr>
          </a:p>
        </p:txBody>
      </p:sp>
    </p:spTree>
    <p:extLst>
      <p:ext uri="{BB962C8B-B14F-4D97-AF65-F5344CB8AC3E}">
        <p14:creationId xmlns:p14="http://schemas.microsoft.com/office/powerpoint/2010/main" val="4045785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73996"/>
            <a:ext cx="5616624" cy="576064"/>
          </a:xfrm>
        </p:spPr>
        <p:txBody>
          <a:bodyPr>
            <a:normAutofit fontScale="90000"/>
          </a:bodyPr>
          <a:lstStyle/>
          <a:p>
            <a:pPr>
              <a:lnSpc>
                <a:spcPct val="115000"/>
              </a:lnSpc>
              <a:spcAft>
                <a:spcPts val="1000"/>
              </a:spcAft>
            </a:pPr>
            <a:r>
              <a:rPr lang="tr-TR" sz="2400" b="1" dirty="0" smtClean="0">
                <a:latin typeface="Arial" panose="020B0604020202020204" pitchFamily="34" charset="0"/>
                <a:ea typeface="Calibri"/>
                <a:cs typeface="Arial" panose="020B0604020202020204" pitchFamily="34" charset="0"/>
              </a:rPr>
              <a:t/>
            </a:r>
            <a:br>
              <a:rPr lang="tr-TR" sz="2400" b="1" dirty="0" smtClean="0">
                <a:latin typeface="Arial" panose="020B0604020202020204" pitchFamily="34" charset="0"/>
                <a:ea typeface="Calibri"/>
                <a:cs typeface="Arial" panose="020B0604020202020204" pitchFamily="34" charset="0"/>
              </a:rPr>
            </a:br>
            <a:r>
              <a:rPr lang="tr-TR" sz="3600" b="1" dirty="0" smtClean="0">
                <a:latin typeface="Arial" panose="020B0604020202020204" pitchFamily="34" charset="0"/>
                <a:ea typeface="Calibri"/>
                <a:cs typeface="Arial" panose="020B0604020202020204" pitchFamily="34" charset="0"/>
              </a:rPr>
              <a:t>Genel Değerlendirmeler</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27584" y="1628800"/>
            <a:ext cx="7704856" cy="4176464"/>
          </a:xfrm>
        </p:spPr>
        <p:txBody>
          <a:bodyPr>
            <a:noAutofit/>
          </a:bodyPr>
          <a:lstStyle/>
          <a:p>
            <a:pPr algn="just">
              <a:spcBef>
                <a:spcPts val="600"/>
              </a:spcBef>
              <a:spcAft>
                <a:spcPts val="600"/>
              </a:spcAft>
            </a:pPr>
            <a:r>
              <a:rPr lang="tr-TR" sz="2200" dirty="0">
                <a:solidFill>
                  <a:prstClr val="black"/>
                </a:solidFill>
                <a:latin typeface="Arial" panose="020B0604020202020204" pitchFamily="34" charset="0"/>
                <a:ea typeface="Calibri"/>
                <a:cs typeface="Arial" panose="020B0604020202020204" pitchFamily="34" charset="0"/>
              </a:rPr>
              <a:t>Birliğimizce 1956 </a:t>
            </a:r>
            <a:r>
              <a:rPr lang="tr-TR" sz="2200" dirty="0" smtClean="0">
                <a:solidFill>
                  <a:prstClr val="black"/>
                </a:solidFill>
                <a:latin typeface="Arial" panose="020B0604020202020204" pitchFamily="34" charset="0"/>
                <a:ea typeface="Calibri"/>
                <a:cs typeface="Arial" panose="020B0604020202020204" pitchFamily="34" charset="0"/>
              </a:rPr>
              <a:t>yılında kapasite </a:t>
            </a:r>
            <a:r>
              <a:rPr lang="tr-TR" sz="2200" dirty="0">
                <a:solidFill>
                  <a:prstClr val="black"/>
                </a:solidFill>
                <a:latin typeface="Arial" panose="020B0604020202020204" pitchFamily="34" charset="0"/>
                <a:ea typeface="Calibri"/>
                <a:cs typeface="Arial" panose="020B0604020202020204" pitchFamily="34" charset="0"/>
              </a:rPr>
              <a:t>tespitleri için çalışma </a:t>
            </a:r>
            <a:r>
              <a:rPr lang="tr-TR" sz="2200" dirty="0" smtClean="0">
                <a:solidFill>
                  <a:prstClr val="black"/>
                </a:solidFill>
                <a:latin typeface="Arial" panose="020B0604020202020204" pitchFamily="34" charset="0"/>
                <a:ea typeface="Calibri"/>
                <a:cs typeface="Arial" panose="020B0604020202020204" pitchFamily="34" charset="0"/>
              </a:rPr>
              <a:t>başlatılmıştır</a:t>
            </a:r>
          </a:p>
          <a:p>
            <a:pPr algn="just">
              <a:spcBef>
                <a:spcPts val="600"/>
              </a:spcBef>
              <a:spcAft>
                <a:spcPts val="600"/>
              </a:spcAft>
            </a:pPr>
            <a:r>
              <a:rPr lang="tr-TR" sz="2200" dirty="0" smtClean="0">
                <a:solidFill>
                  <a:srgbClr val="000000"/>
                </a:solidFill>
                <a:latin typeface="Arial"/>
                <a:ea typeface="Times New Roman"/>
              </a:rPr>
              <a:t>Türk Silahlı </a:t>
            </a:r>
            <a:r>
              <a:rPr lang="tr-TR" sz="2200" dirty="0">
                <a:solidFill>
                  <a:srgbClr val="000000"/>
                </a:solidFill>
                <a:latin typeface="Arial"/>
                <a:ea typeface="Times New Roman"/>
              </a:rPr>
              <a:t>Kuvvetlerimizin ihtiyacı olan harp silah ve vasıtalarının </a:t>
            </a:r>
            <a:r>
              <a:rPr lang="tr-TR" sz="2200" dirty="0" smtClean="0">
                <a:solidFill>
                  <a:srgbClr val="000000"/>
                </a:solidFill>
                <a:latin typeface="Arial"/>
                <a:ea typeface="Times New Roman"/>
              </a:rPr>
              <a:t>yurt </a:t>
            </a:r>
            <a:r>
              <a:rPr lang="tr-TR" sz="2200" dirty="0">
                <a:solidFill>
                  <a:srgbClr val="000000"/>
                </a:solidFill>
                <a:latin typeface="Arial"/>
                <a:ea typeface="Times New Roman"/>
              </a:rPr>
              <a:t>içinden </a:t>
            </a:r>
            <a:r>
              <a:rPr lang="tr-TR" sz="2200" dirty="0" smtClean="0">
                <a:solidFill>
                  <a:srgbClr val="000000"/>
                </a:solidFill>
                <a:latin typeface="Arial"/>
                <a:ea typeface="Times New Roman"/>
              </a:rPr>
              <a:t>karşılanması </a:t>
            </a:r>
            <a:r>
              <a:rPr lang="tr-TR" sz="2200" dirty="0">
                <a:solidFill>
                  <a:srgbClr val="000000"/>
                </a:solidFill>
                <a:latin typeface="Arial"/>
                <a:ea typeface="Times New Roman"/>
              </a:rPr>
              <a:t>ve sanayimizin envanterinin saptanması </a:t>
            </a:r>
            <a:r>
              <a:rPr lang="tr-TR" sz="2200" dirty="0" smtClean="0">
                <a:solidFill>
                  <a:srgbClr val="000000"/>
                </a:solidFill>
                <a:latin typeface="Arial"/>
                <a:ea typeface="Times New Roman"/>
              </a:rPr>
              <a:t>amaçlarıyla </a:t>
            </a:r>
            <a:r>
              <a:rPr lang="tr-TR" sz="2200" dirty="0" smtClean="0">
                <a:solidFill>
                  <a:prstClr val="black"/>
                </a:solidFill>
                <a:latin typeface="Arial" panose="020B0604020202020204" pitchFamily="34" charset="0"/>
                <a:ea typeface="Calibri"/>
                <a:cs typeface="Arial" panose="020B0604020202020204" pitchFamily="34" charset="0"/>
              </a:rPr>
              <a:t>1975 yılında </a:t>
            </a:r>
            <a:r>
              <a:rPr lang="tr-TR" sz="2200" dirty="0">
                <a:solidFill>
                  <a:prstClr val="black"/>
                </a:solidFill>
                <a:latin typeface="Arial" panose="020B0604020202020204" pitchFamily="34" charset="0"/>
                <a:ea typeface="Calibri"/>
                <a:cs typeface="Arial" panose="020B0604020202020204" pitchFamily="34" charset="0"/>
              </a:rPr>
              <a:t>Bakanlar Kurulu kararı </a:t>
            </a:r>
            <a:r>
              <a:rPr lang="tr-TR" sz="2200" dirty="0" smtClean="0">
                <a:solidFill>
                  <a:prstClr val="black"/>
                </a:solidFill>
                <a:latin typeface="Arial" panose="020B0604020202020204" pitchFamily="34" charset="0"/>
                <a:ea typeface="Calibri"/>
                <a:cs typeface="Arial" panose="020B0604020202020204" pitchFamily="34" charset="0"/>
              </a:rPr>
              <a:t>yayımlanıyor </a:t>
            </a:r>
            <a:endParaRPr lang="tr-TR" sz="2200" dirty="0">
              <a:solidFill>
                <a:prstClr val="black"/>
              </a:solidFill>
              <a:latin typeface="Arial" panose="020B0604020202020204" pitchFamily="34" charset="0"/>
              <a:ea typeface="Calibri"/>
              <a:cs typeface="Arial" panose="020B0604020202020204" pitchFamily="34" charset="0"/>
            </a:endParaRPr>
          </a:p>
          <a:p>
            <a:pPr algn="just">
              <a:lnSpc>
                <a:spcPct val="150000"/>
              </a:lnSpc>
              <a:spcBef>
                <a:spcPts val="600"/>
              </a:spcBef>
              <a:spcAft>
                <a:spcPts val="600"/>
              </a:spcAft>
            </a:pPr>
            <a:r>
              <a:rPr lang="tr-TR" sz="2200" dirty="0" smtClean="0">
                <a:latin typeface="Arial" panose="020B0604020202020204" pitchFamily="34" charset="0"/>
                <a:ea typeface="Calibri"/>
                <a:cs typeface="Arial" panose="020B0604020202020204" pitchFamily="34" charset="0"/>
              </a:rPr>
              <a:t> TOBB yasaları (5590 ve 5174 sayılı)</a:t>
            </a:r>
            <a:endParaRPr lang="tr-TR" sz="22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4</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26673522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73996"/>
            <a:ext cx="8229600" cy="638780"/>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3100" b="1" dirty="0" smtClean="0">
                <a:latin typeface="Arial" panose="020B0604020202020204" pitchFamily="34" charset="0"/>
                <a:cs typeface="Arial" panose="020B0604020202020204" pitchFamily="34" charset="0"/>
              </a:rPr>
              <a:t>Otomasyonda Kapasite Raporu</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40</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611559" y="1628800"/>
            <a:ext cx="7766917" cy="4395049"/>
          </a:xfrm>
          <a:prstGeom prst="rect">
            <a:avLst/>
          </a:prstGeom>
          <a:noFill/>
        </p:spPr>
        <p:txBody>
          <a:bodyPr wrap="square" rtlCol="0">
            <a:spAutoFit/>
          </a:bodyPr>
          <a:lstStyle/>
          <a:p>
            <a:pPr marL="342900" lvl="0" indent="-342900">
              <a:spcBef>
                <a:spcPct val="20000"/>
              </a:spcBef>
              <a:spcAft>
                <a:spcPts val="1200"/>
              </a:spcAft>
              <a:buClr>
                <a:srgbClr val="FF0000"/>
              </a:buClr>
              <a:buSzPct val="120000"/>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Odalar düzenledikleri </a:t>
            </a:r>
            <a:r>
              <a:rPr lang="tr-TR" sz="2400" dirty="0">
                <a:latin typeface="Arial" panose="020B0604020202020204" pitchFamily="34" charset="0"/>
                <a:cs typeface="Arial" panose="020B0604020202020204" pitchFamily="34" charset="0"/>
              </a:rPr>
              <a:t>kapasite </a:t>
            </a:r>
            <a:r>
              <a:rPr lang="tr-TR" sz="2400" dirty="0" smtClean="0">
                <a:latin typeface="Arial" panose="020B0604020202020204" pitchFamily="34" charset="0"/>
                <a:cs typeface="Arial" panose="020B0604020202020204" pitchFamily="34" charset="0"/>
              </a:rPr>
              <a:t>raporlarını Kapasite </a:t>
            </a:r>
            <a:r>
              <a:rPr lang="tr-TR" sz="2400" dirty="0">
                <a:latin typeface="Arial" panose="020B0604020202020204" pitchFamily="34" charset="0"/>
                <a:cs typeface="Arial" panose="020B0604020202020204" pitchFamily="34" charset="0"/>
              </a:rPr>
              <a:t>Raporu Otomasyon Sistemi üzerinden  </a:t>
            </a:r>
            <a:r>
              <a:rPr lang="tr-TR" sz="2400" dirty="0" smtClean="0">
                <a:solidFill>
                  <a:srgbClr val="FF0000"/>
                </a:solidFill>
                <a:latin typeface="Arial" panose="020B0604020202020204" pitchFamily="34" charset="0"/>
                <a:cs typeface="Arial" panose="020B0604020202020204" pitchFamily="34" charset="0"/>
              </a:rPr>
              <a:t>düzenleme </a:t>
            </a:r>
            <a:r>
              <a:rPr lang="tr-TR" sz="2400" dirty="0">
                <a:solidFill>
                  <a:srgbClr val="FF0000"/>
                </a:solidFill>
                <a:latin typeface="Arial" panose="020B0604020202020204" pitchFamily="34" charset="0"/>
                <a:cs typeface="Arial" panose="020B0604020202020204" pitchFamily="34" charset="0"/>
              </a:rPr>
              <a:t>tarihinden itibaren en geç bir ay içinde </a:t>
            </a:r>
            <a:r>
              <a:rPr lang="tr-TR" sz="2400" dirty="0">
                <a:latin typeface="Arial" panose="020B0604020202020204" pitchFamily="34" charset="0"/>
                <a:cs typeface="Arial" panose="020B0604020202020204" pitchFamily="34" charset="0"/>
              </a:rPr>
              <a:t>elektronik ortamda Birliğe </a:t>
            </a:r>
            <a:r>
              <a:rPr lang="tr-TR" sz="2400" dirty="0" smtClean="0">
                <a:latin typeface="Arial" panose="020B0604020202020204" pitchFamily="34" charset="0"/>
                <a:cs typeface="Arial" panose="020B0604020202020204" pitchFamily="34" charset="0"/>
              </a:rPr>
              <a:t>gönderir </a:t>
            </a:r>
          </a:p>
          <a:p>
            <a:pPr marL="342900" lvl="0" indent="-342900">
              <a:spcBef>
                <a:spcPct val="20000"/>
              </a:spcBef>
              <a:spcAft>
                <a:spcPts val="1200"/>
              </a:spcAft>
              <a:buClr>
                <a:srgbClr val="FF0000"/>
              </a:buClr>
              <a:buSzPct val="120000"/>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Birlik</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kapasite </a:t>
            </a:r>
            <a:r>
              <a:rPr lang="tr-TR" sz="2400" dirty="0">
                <a:latin typeface="Arial" panose="020B0604020202020204" pitchFamily="34" charset="0"/>
                <a:cs typeface="Arial" panose="020B0604020202020204" pitchFamily="34" charset="0"/>
              </a:rPr>
              <a:t>raporlarını geliş tarihinden itibaren </a:t>
            </a:r>
            <a:r>
              <a:rPr lang="tr-TR" sz="2400" dirty="0">
                <a:solidFill>
                  <a:srgbClr val="FF0000"/>
                </a:solidFill>
                <a:latin typeface="Arial" panose="020B0604020202020204" pitchFamily="34" charset="0"/>
                <a:cs typeface="Arial" panose="020B0604020202020204" pitchFamily="34" charset="0"/>
              </a:rPr>
              <a:t>en geç bir ay içinde inceler ve sonucu ilgili odaya bildirir. </a:t>
            </a:r>
            <a:endParaRPr lang="tr-TR" sz="2400" dirty="0" smtClean="0">
              <a:solidFill>
                <a:srgbClr val="FF0000"/>
              </a:solidFill>
              <a:latin typeface="Arial" panose="020B0604020202020204" pitchFamily="34" charset="0"/>
              <a:cs typeface="Arial" panose="020B0604020202020204" pitchFamily="34" charset="0"/>
            </a:endParaRPr>
          </a:p>
          <a:p>
            <a:pPr marL="342900" lvl="0" indent="-342900">
              <a:spcBef>
                <a:spcPct val="20000"/>
              </a:spcBef>
              <a:spcAft>
                <a:spcPts val="1200"/>
              </a:spcAft>
              <a:buClr>
                <a:srgbClr val="FF0000"/>
              </a:buClr>
              <a:buSzPct val="120000"/>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Odalar </a:t>
            </a:r>
            <a:r>
              <a:rPr lang="tr-TR" sz="2400" dirty="0">
                <a:latin typeface="Arial" panose="020B0604020202020204" pitchFamily="34" charset="0"/>
                <a:cs typeface="Arial" panose="020B0604020202020204" pitchFamily="34" charset="0"/>
              </a:rPr>
              <a:t>Birlikçe onaylanan ve elektronik ortamda tutulan kapasite raporlarını firmalara aslı gibidir kaşeli olarak veya elektronik imzalı olarak suretlerini </a:t>
            </a:r>
            <a:r>
              <a:rPr lang="tr-TR" sz="2400" dirty="0" smtClean="0">
                <a:latin typeface="Arial" panose="020B0604020202020204" pitchFamily="34" charset="0"/>
                <a:cs typeface="Arial" panose="020B0604020202020204" pitchFamily="34" charset="0"/>
              </a:rPr>
              <a:t>verir </a:t>
            </a:r>
            <a:endParaRPr lang="tr-TR" sz="2400" dirty="0">
              <a:latin typeface="Arial" panose="020B0604020202020204" pitchFamily="34" charset="0"/>
              <a:cs typeface="Arial" panose="020B0604020202020204" pitchFamily="34" charset="0"/>
            </a:endParaRPr>
          </a:p>
          <a:p>
            <a:pPr lvl="0">
              <a:spcBef>
                <a:spcPct val="20000"/>
              </a:spcBef>
              <a:spcAft>
                <a:spcPts val="1200"/>
              </a:spcAft>
              <a:buClr>
                <a:srgbClr val="FF0000"/>
              </a:buClr>
              <a:buSzPct val="120000"/>
            </a:pP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48041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73996"/>
            <a:ext cx="7797552" cy="638780"/>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3100" b="1" dirty="0" smtClean="0">
                <a:latin typeface="Arial" panose="020B0604020202020204" pitchFamily="34" charset="0"/>
                <a:cs typeface="Arial" panose="020B0604020202020204" pitchFamily="34" charset="0"/>
              </a:rPr>
              <a:t>Otomasyonda Kapasite Raporu</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41</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683568" y="1628800"/>
            <a:ext cx="7416824" cy="4179606"/>
          </a:xfrm>
          <a:prstGeom prst="rect">
            <a:avLst/>
          </a:prstGeom>
          <a:noFill/>
        </p:spPr>
        <p:txBody>
          <a:bodyPr wrap="square" rtlCol="0">
            <a:spAutoFit/>
          </a:bodyPr>
          <a:lstStyle/>
          <a:p>
            <a:pPr marL="342900" lvl="0" indent="-342900">
              <a:spcBef>
                <a:spcPct val="20000"/>
              </a:spcBef>
              <a:spcAft>
                <a:spcPts val="1200"/>
              </a:spcAft>
              <a:buClr>
                <a:srgbClr val="FF0000"/>
              </a:buClr>
              <a:buSzPct val="120000"/>
              <a:buFont typeface="Wingdings" panose="05000000000000000000" pitchFamily="2" charset="2"/>
              <a:buChar char="§"/>
            </a:pPr>
            <a:r>
              <a:rPr lang="tr-TR" sz="2400" dirty="0" smtClean="0">
                <a:solidFill>
                  <a:srgbClr val="FF0000"/>
                </a:solidFill>
                <a:latin typeface="Arial" panose="020B0604020202020204" pitchFamily="34" charset="0"/>
                <a:cs typeface="Arial" panose="020B0604020202020204" pitchFamily="34" charset="0"/>
              </a:rPr>
              <a:t>Onaylanmış </a:t>
            </a:r>
            <a:r>
              <a:rPr lang="tr-TR" sz="2400" dirty="0" smtClean="0">
                <a:solidFill>
                  <a:srgbClr val="FF0000"/>
                </a:solidFill>
                <a:latin typeface="Arial" panose="020B0604020202020204" pitchFamily="34" charset="0"/>
                <a:cs typeface="Arial" panose="020B0604020202020204" pitchFamily="34" charset="0"/>
              </a:rPr>
              <a:t>nüsha PDF formatında kağıda basılır ıslak mühürle damgalanır imzalanarak odada saklanır</a:t>
            </a:r>
          </a:p>
          <a:p>
            <a:pPr marL="342900" lvl="0" indent="-342900">
              <a:spcBef>
                <a:spcPct val="20000"/>
              </a:spcBef>
              <a:spcAft>
                <a:spcPts val="1200"/>
              </a:spcAft>
              <a:buClr>
                <a:srgbClr val="FF0000"/>
              </a:buClr>
              <a:buSzPct val="120000"/>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Firmalara </a:t>
            </a:r>
            <a:r>
              <a:rPr lang="tr-TR" sz="2400" dirty="0" smtClean="0">
                <a:solidFill>
                  <a:srgbClr val="FF0000"/>
                </a:solidFill>
                <a:latin typeface="Arial" panose="020B0604020202020204" pitchFamily="34" charset="0"/>
                <a:cs typeface="Arial" panose="020B0604020202020204" pitchFamily="34" charset="0"/>
              </a:rPr>
              <a:t>“Aslı Gibidir” </a:t>
            </a:r>
            <a:r>
              <a:rPr lang="tr-TR" sz="2400" dirty="0" smtClean="0">
                <a:latin typeface="Arial" panose="020B0604020202020204" pitchFamily="34" charset="0"/>
                <a:cs typeface="Arial" panose="020B0604020202020204" pitchFamily="34" charset="0"/>
              </a:rPr>
              <a:t>kaşeli onaylanmış suret verilir tüm sayfalar mühürlenir tarih ve isim kaşesi basılır</a:t>
            </a:r>
          </a:p>
          <a:p>
            <a:pPr marL="342900" lvl="0" indent="-342900">
              <a:spcBef>
                <a:spcPct val="20000"/>
              </a:spcBef>
              <a:spcAft>
                <a:spcPts val="1200"/>
              </a:spcAft>
              <a:buClr>
                <a:srgbClr val="FF0000"/>
              </a:buClr>
              <a:buSzPct val="120000"/>
              <a:buFont typeface="Wingdings" panose="05000000000000000000" pitchFamily="2" charset="2"/>
              <a:buChar char="§"/>
            </a:pPr>
            <a:r>
              <a:rPr lang="tr-TR" sz="2400" dirty="0" smtClean="0">
                <a:solidFill>
                  <a:srgbClr val="FF0000"/>
                </a:solidFill>
                <a:latin typeface="Arial" panose="020B0604020202020204" pitchFamily="34" charset="0"/>
                <a:cs typeface="Arial" panose="020B0604020202020204" pitchFamily="34" charset="0"/>
              </a:rPr>
              <a:t>Onay ücretleri ile ilgili dekontların takibinden ve saklanmasından odalar sorumludur</a:t>
            </a:r>
          </a:p>
          <a:p>
            <a:pPr lvl="0">
              <a:lnSpc>
                <a:spcPct val="150000"/>
              </a:lnSpc>
              <a:spcBef>
                <a:spcPct val="20000"/>
              </a:spcBef>
              <a:spcAft>
                <a:spcPts val="1200"/>
              </a:spcAft>
              <a:buClr>
                <a:srgbClr val="FF0000"/>
              </a:buClr>
              <a:buSzPct val="120000"/>
            </a:pP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43481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45232" y="716797"/>
            <a:ext cx="6779096" cy="576064"/>
          </a:xfrm>
        </p:spPr>
        <p:txBody>
          <a:bodyPr>
            <a:normAutofit fontScale="90000"/>
          </a:bodyPr>
          <a:lstStyle/>
          <a:p>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b="1" dirty="0" smtClean="0">
                <a:latin typeface="Arial" panose="020B0604020202020204" pitchFamily="34" charset="0"/>
                <a:cs typeface="Arial" panose="020B0604020202020204" pitchFamily="34" charset="0"/>
              </a:rPr>
              <a:t>Tanımlar ve sorumluluklar-1</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39553" y="1347242"/>
            <a:ext cx="8352928" cy="5009108"/>
          </a:xfrm>
        </p:spPr>
        <p:txBody>
          <a:bodyPr>
            <a:noAutofit/>
          </a:bodyPr>
          <a:lstStyle/>
          <a:p>
            <a:pPr lvl="0" algn="just">
              <a:spcBef>
                <a:spcPts val="600"/>
              </a:spcBef>
              <a:spcAft>
                <a:spcPts val="600"/>
              </a:spcAft>
            </a:pPr>
            <a:r>
              <a:rPr lang="tr-TR" sz="2400" dirty="0" smtClean="0">
                <a:latin typeface="Arial" panose="020B0604020202020204" pitchFamily="34" charset="0"/>
                <a:cs typeface="Arial" panose="020B0604020202020204" pitchFamily="34" charset="0"/>
              </a:rPr>
              <a:t>Kapasite </a:t>
            </a:r>
            <a:r>
              <a:rPr lang="tr-TR" sz="2400" dirty="0">
                <a:latin typeface="Arial" panose="020B0604020202020204" pitchFamily="34" charset="0"/>
                <a:cs typeface="Arial" panose="020B0604020202020204" pitchFamily="34" charset="0"/>
              </a:rPr>
              <a:t>raporları; TOBB tarafından belirlenen Usul ve Esaslar ile kriterler çerçevesinde </a:t>
            </a:r>
            <a:r>
              <a:rPr lang="tr-TR" sz="2400" dirty="0" smtClean="0">
                <a:latin typeface="Arial" panose="020B0604020202020204" pitchFamily="34" charset="0"/>
                <a:cs typeface="Arial" panose="020B0604020202020204" pitchFamily="34" charset="0"/>
              </a:rPr>
              <a:t>düzenlenir </a:t>
            </a:r>
            <a:endParaRPr lang="tr-TR" sz="2400" dirty="0">
              <a:latin typeface="Arial" panose="020B0604020202020204" pitchFamily="34" charset="0"/>
              <a:cs typeface="Arial" panose="020B0604020202020204" pitchFamily="34" charset="0"/>
            </a:endParaRPr>
          </a:p>
          <a:p>
            <a:pPr lvl="0" algn="just">
              <a:spcBef>
                <a:spcPts val="600"/>
              </a:spcBef>
              <a:spcAft>
                <a:spcPts val="600"/>
              </a:spcAft>
            </a:pPr>
            <a:r>
              <a:rPr lang="tr-TR" sz="2400" dirty="0" smtClean="0">
                <a:latin typeface="Arial" panose="020B0604020202020204" pitchFamily="34" charset="0"/>
                <a:cs typeface="Arial" panose="020B0604020202020204" pitchFamily="34" charset="0"/>
              </a:rPr>
              <a:t>İnceleme </a:t>
            </a:r>
            <a:r>
              <a:rPr lang="tr-TR" sz="2400" dirty="0">
                <a:latin typeface="Arial" panose="020B0604020202020204" pitchFamily="34" charset="0"/>
                <a:cs typeface="Arial" panose="020B0604020202020204" pitchFamily="34" charset="0"/>
              </a:rPr>
              <a:t>tarihindeki çalışma şartları dikkate alınarak, </a:t>
            </a:r>
            <a:endParaRPr lang="tr-TR" sz="2400" dirty="0" smtClean="0">
              <a:latin typeface="Arial" panose="020B0604020202020204" pitchFamily="34" charset="0"/>
              <a:cs typeface="Arial" panose="020B0604020202020204" pitchFamily="34" charset="0"/>
            </a:endParaRPr>
          </a:p>
          <a:p>
            <a:pPr lvl="0" algn="just">
              <a:spcBef>
                <a:spcPts val="600"/>
              </a:spcBef>
              <a:spcAft>
                <a:spcPts val="600"/>
              </a:spcAft>
            </a:pPr>
            <a:r>
              <a:rPr lang="tr-TR" sz="2400" dirty="0" smtClean="0">
                <a:latin typeface="Arial" panose="020B0604020202020204" pitchFamily="34" charset="0"/>
                <a:cs typeface="Arial" panose="020B0604020202020204" pitchFamily="34" charset="0"/>
              </a:rPr>
              <a:t>firmaların </a:t>
            </a:r>
            <a:r>
              <a:rPr lang="tr-TR" sz="2400" dirty="0">
                <a:latin typeface="Arial" panose="020B0604020202020204" pitchFamily="34" charset="0"/>
                <a:cs typeface="Arial" panose="020B0604020202020204" pitchFamily="34" charset="0"/>
              </a:rPr>
              <a:t>teorik olarak hesaplanan azami üretim kapasitesini ve </a:t>
            </a:r>
            <a:r>
              <a:rPr lang="tr-TR" sz="2400" dirty="0" smtClean="0">
                <a:latin typeface="Arial" panose="020B0604020202020204" pitchFamily="34" charset="0"/>
                <a:cs typeface="Arial" panose="020B0604020202020204" pitchFamily="34" charset="0"/>
              </a:rPr>
              <a:t>ortalama </a:t>
            </a:r>
            <a:r>
              <a:rPr lang="tr-TR" sz="2400" dirty="0">
                <a:latin typeface="Arial" panose="020B0604020202020204" pitchFamily="34" charset="0"/>
                <a:cs typeface="Arial" panose="020B0604020202020204" pitchFamily="34" charset="0"/>
              </a:rPr>
              <a:t>olarak belirlenen hammadde ve yarı mamullerin cins ve miktarını gösteren </a:t>
            </a:r>
            <a:r>
              <a:rPr lang="tr-TR" sz="2400" dirty="0" smtClean="0">
                <a:latin typeface="Arial" panose="020B0604020202020204" pitchFamily="34" charset="0"/>
                <a:cs typeface="Arial" panose="020B0604020202020204" pitchFamily="34" charset="0"/>
              </a:rPr>
              <a:t>belgelerdir</a:t>
            </a:r>
            <a:endParaRPr lang="tr-TR" sz="2400" dirty="0">
              <a:latin typeface="Arial" panose="020B0604020202020204" pitchFamily="34" charset="0"/>
              <a:cs typeface="Arial" panose="020B0604020202020204" pitchFamily="34" charset="0"/>
            </a:endParaRPr>
          </a:p>
          <a:p>
            <a:pPr lvl="0" algn="just">
              <a:spcBef>
                <a:spcPts val="600"/>
              </a:spcBef>
              <a:spcAft>
                <a:spcPts val="600"/>
              </a:spcAft>
            </a:pPr>
            <a:r>
              <a:rPr lang="tr-TR" sz="2400" dirty="0" smtClean="0">
                <a:latin typeface="Arial" panose="020B0604020202020204" pitchFamily="34" charset="0"/>
                <a:cs typeface="Arial" panose="020B0604020202020204" pitchFamily="34" charset="0"/>
              </a:rPr>
              <a:t>Hesaplamalar</a:t>
            </a:r>
            <a:r>
              <a:rPr lang="tr-TR" sz="2400" dirty="0">
                <a:latin typeface="Arial" panose="020B0604020202020204" pitchFamily="34" charset="0"/>
                <a:cs typeface="Arial" panose="020B0604020202020204" pitchFamily="34" charset="0"/>
              </a:rPr>
              <a:t>, aksi belirtilmediği sürece günde 8 saat ve yılda 300 işgünü çalışıldığı varsayılarak </a:t>
            </a:r>
            <a:endParaRPr lang="tr-TR" sz="2400" dirty="0" smtClean="0">
              <a:latin typeface="Arial" panose="020B0604020202020204" pitchFamily="34" charset="0"/>
              <a:cs typeface="Arial" panose="020B0604020202020204" pitchFamily="34" charset="0"/>
            </a:endParaRPr>
          </a:p>
          <a:p>
            <a:pPr lvl="0" algn="just">
              <a:spcBef>
                <a:spcPts val="600"/>
              </a:spcBef>
              <a:spcAft>
                <a:spcPts val="600"/>
              </a:spcAft>
            </a:pPr>
            <a:r>
              <a:rPr lang="tr-TR" sz="2400" dirty="0">
                <a:latin typeface="Arial" panose="020B0604020202020204" pitchFamily="34" charset="0"/>
                <a:cs typeface="Arial" panose="020B0604020202020204" pitchFamily="34" charset="0"/>
              </a:rPr>
              <a:t>R</a:t>
            </a:r>
            <a:r>
              <a:rPr lang="tr-TR" sz="2400" dirty="0" smtClean="0">
                <a:latin typeface="Arial" panose="020B0604020202020204" pitchFamily="34" charset="0"/>
                <a:cs typeface="Arial" panose="020B0604020202020204" pitchFamily="34" charset="0"/>
              </a:rPr>
              <a:t>apordaki </a:t>
            </a:r>
            <a:r>
              <a:rPr lang="tr-TR" sz="2400" dirty="0">
                <a:latin typeface="Arial" panose="020B0604020202020204" pitchFamily="34" charset="0"/>
                <a:cs typeface="Arial" panose="020B0604020202020204" pitchFamily="34" charset="0"/>
              </a:rPr>
              <a:t>tüm ürünlerin aynı anda ve sürekli olarak imal edilmekte olduğu kabulüyle </a:t>
            </a:r>
            <a:r>
              <a:rPr lang="tr-TR" sz="2400" dirty="0" smtClean="0">
                <a:latin typeface="Arial" panose="020B0604020202020204" pitchFamily="34" charset="0"/>
                <a:cs typeface="Arial" panose="020B0604020202020204" pitchFamily="34" charset="0"/>
              </a:rPr>
              <a:t>yapılmaktadır</a:t>
            </a:r>
          </a:p>
        </p:txBody>
      </p:sp>
      <p:sp>
        <p:nvSpPr>
          <p:cNvPr id="4" name="Slayt Numarası Yer Tutucusu 3"/>
          <p:cNvSpPr>
            <a:spLocks noGrp="1"/>
          </p:cNvSpPr>
          <p:nvPr>
            <p:ph type="sldNum" sz="quarter" idx="12"/>
          </p:nvPr>
        </p:nvSpPr>
        <p:spPr>
          <a:xfrm>
            <a:off x="7596336" y="6356350"/>
            <a:ext cx="1090464" cy="365125"/>
          </a:xfrm>
        </p:spPr>
        <p:txBody>
          <a:bodyPr/>
          <a:lstStyle/>
          <a:p>
            <a:r>
              <a:rPr lang="tr-TR" dirty="0">
                <a:solidFill>
                  <a:prstClr val="black"/>
                </a:solidFill>
              </a:rPr>
              <a:t>8</a:t>
            </a:r>
          </a:p>
        </p:txBody>
      </p:sp>
      <p:sp>
        <p:nvSpPr>
          <p:cNvPr id="5" name="Metin kutusu 4"/>
          <p:cNvSpPr txBox="1"/>
          <p:nvPr/>
        </p:nvSpPr>
        <p:spPr>
          <a:xfrm>
            <a:off x="3923928" y="116632"/>
            <a:ext cx="4634032" cy="400110"/>
          </a:xfrm>
          <a:prstGeom prst="rect">
            <a:avLst/>
          </a:prstGeom>
          <a:noFill/>
        </p:spPr>
        <p:txBody>
          <a:bodyPr wrap="square" rtlCol="0">
            <a:spAutoFit/>
          </a:bodyPr>
          <a:lstStyle/>
          <a:p>
            <a:pPr lvl="0" fontAlgn="base">
              <a:spcBef>
                <a:spcPct val="0"/>
              </a:spcBef>
              <a:spcAft>
                <a:spcPct val="0"/>
              </a:spcAft>
              <a:defRPr/>
            </a:pPr>
            <a:r>
              <a:rPr lang="tr-TR" sz="2000" dirty="0">
                <a:solidFill>
                  <a:srgbClr val="1F497D"/>
                </a:solidFill>
              </a:rPr>
              <a:t>Reel Sektör Ar-Ge ve Uygulama Dairesi</a:t>
            </a:r>
          </a:p>
        </p:txBody>
      </p:sp>
      <p:sp>
        <p:nvSpPr>
          <p:cNvPr id="6" name="Metin kutusu 5"/>
          <p:cNvSpPr txBox="1"/>
          <p:nvPr/>
        </p:nvSpPr>
        <p:spPr>
          <a:xfrm>
            <a:off x="6084168" y="516742"/>
            <a:ext cx="2074671" cy="400110"/>
          </a:xfrm>
          <a:prstGeom prst="rect">
            <a:avLst/>
          </a:prstGeom>
          <a:noFill/>
        </p:spPr>
        <p:txBody>
          <a:bodyPr wrap="none" rtlCol="0">
            <a:spAutoFit/>
          </a:bodyPr>
          <a:lstStyle/>
          <a:p>
            <a:pPr lvl="0">
              <a:spcBef>
                <a:spcPct val="0"/>
              </a:spcBef>
              <a:defRPr/>
            </a:pPr>
            <a:r>
              <a:rPr lang="tr-TR" sz="2000" dirty="0">
                <a:solidFill>
                  <a:srgbClr val="1F497D"/>
                </a:solidFill>
              </a:rPr>
              <a:t>Sanayi Müdürlüğü</a:t>
            </a:r>
          </a:p>
        </p:txBody>
      </p:sp>
    </p:spTree>
    <p:extLst>
      <p:ext uri="{BB962C8B-B14F-4D97-AF65-F5344CB8AC3E}">
        <p14:creationId xmlns:p14="http://schemas.microsoft.com/office/powerpoint/2010/main" val="11764213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45232" y="716797"/>
            <a:ext cx="6995120" cy="576064"/>
          </a:xfrm>
        </p:spPr>
        <p:txBody>
          <a:bodyPr>
            <a:normAutofit fontScale="90000"/>
          </a:bodyPr>
          <a:lstStyle/>
          <a:p>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Tanımlar ve sorumluluklar-2</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45232" y="1712367"/>
            <a:ext cx="7704857" cy="3948881"/>
          </a:xfrm>
        </p:spPr>
        <p:txBody>
          <a:bodyPr>
            <a:noAutofit/>
          </a:bodyPr>
          <a:lstStyle/>
          <a:p>
            <a:pPr lvl="0" algn="just">
              <a:spcBef>
                <a:spcPts val="600"/>
              </a:spcBef>
              <a:spcAft>
                <a:spcPts val="600"/>
              </a:spcAft>
            </a:pPr>
            <a:r>
              <a:rPr lang="tr-TR" sz="2400" dirty="0" smtClean="0">
                <a:latin typeface="Arial" panose="020B0604020202020204" pitchFamily="34" charset="0"/>
                <a:cs typeface="Arial" panose="020B0604020202020204" pitchFamily="34" charset="0"/>
              </a:rPr>
              <a:t>Dolayısıyla</a:t>
            </a:r>
            <a:r>
              <a:rPr lang="tr-TR" sz="2400" dirty="0">
                <a:latin typeface="Arial" panose="020B0604020202020204" pitchFamily="34" charset="0"/>
                <a:cs typeface="Arial" panose="020B0604020202020204" pitchFamily="34" charset="0"/>
              </a:rPr>
              <a:t>, firmaların fiili üretim/tüketim cins ve miktarları kapasite raporlarında yer alan cins ve miktarlardan farklılık gösterebilir. </a:t>
            </a:r>
            <a:endParaRPr lang="tr-TR" sz="2400" dirty="0" smtClean="0">
              <a:latin typeface="Arial" panose="020B0604020202020204" pitchFamily="34" charset="0"/>
              <a:cs typeface="Arial" panose="020B0604020202020204" pitchFamily="34" charset="0"/>
            </a:endParaRPr>
          </a:p>
          <a:p>
            <a:pPr lvl="0" algn="just">
              <a:spcBef>
                <a:spcPts val="600"/>
              </a:spcBef>
              <a:spcAft>
                <a:spcPts val="600"/>
              </a:spcAft>
            </a:pPr>
            <a:r>
              <a:rPr lang="tr-TR" sz="2400" dirty="0" smtClean="0">
                <a:latin typeface="Arial" panose="020B0604020202020204" pitchFamily="34" charset="0"/>
                <a:cs typeface="Arial" panose="020B0604020202020204" pitchFamily="34" charset="0"/>
              </a:rPr>
              <a:t>Vardiyalı </a:t>
            </a:r>
            <a:r>
              <a:rPr lang="tr-TR" sz="2400" dirty="0">
                <a:latin typeface="Arial" panose="020B0604020202020204" pitchFamily="34" charset="0"/>
                <a:cs typeface="Arial" panose="020B0604020202020204" pitchFamily="34" charset="0"/>
              </a:rPr>
              <a:t>çalışma dikkate </a:t>
            </a:r>
            <a:r>
              <a:rPr lang="tr-TR" sz="2400" dirty="0" smtClean="0">
                <a:latin typeface="Arial" panose="020B0604020202020204" pitchFamily="34" charset="0"/>
                <a:cs typeface="Arial" panose="020B0604020202020204" pitchFamily="34" charset="0"/>
              </a:rPr>
              <a:t>alınmaz</a:t>
            </a:r>
            <a:endParaRPr lang="tr-TR" sz="2400" dirty="0">
              <a:latin typeface="Arial" panose="020B0604020202020204" pitchFamily="34" charset="0"/>
              <a:cs typeface="Arial" panose="020B0604020202020204" pitchFamily="34" charset="0"/>
            </a:endParaRPr>
          </a:p>
          <a:p>
            <a:pPr lvl="0" algn="just">
              <a:lnSpc>
                <a:spcPct val="110000"/>
              </a:lnSpc>
              <a:spcBef>
                <a:spcPts val="600"/>
              </a:spcBef>
              <a:spcAft>
                <a:spcPts val="600"/>
              </a:spcAft>
            </a:pPr>
            <a:r>
              <a:rPr lang="tr-TR" sz="2400" dirty="0" smtClean="0">
                <a:latin typeface="Arial" panose="020B0604020202020204" pitchFamily="34" charset="0"/>
                <a:cs typeface="Arial" panose="020B0604020202020204" pitchFamily="34" charset="0"/>
              </a:rPr>
              <a:t>Birlikteki</a:t>
            </a:r>
            <a:r>
              <a:rPr lang="tr-TR" sz="2400" dirty="0">
                <a:latin typeface="Arial" panose="020B0604020202020204" pitchFamily="34" charset="0"/>
                <a:cs typeface="Arial" panose="020B0604020202020204" pitchFamily="34" charset="0"/>
              </a:rPr>
              <a:t>,  elektronik ortamda tutulan kapasite raporlarına ait  kayıtlar </a:t>
            </a:r>
            <a:r>
              <a:rPr lang="tr-TR" sz="2400" dirty="0" smtClean="0">
                <a:latin typeface="Arial" panose="020B0604020202020204" pitchFamily="34" charset="0"/>
                <a:cs typeface="Arial" panose="020B0604020202020204" pitchFamily="34" charset="0"/>
              </a:rPr>
              <a:t>esastır  </a:t>
            </a:r>
            <a:endParaRPr lang="tr-TR" sz="2400" dirty="0">
              <a:latin typeface="Arial" panose="020B0604020202020204" pitchFamily="34" charset="0"/>
              <a:cs typeface="Arial" panose="020B0604020202020204" pitchFamily="34" charset="0"/>
            </a:endParaRPr>
          </a:p>
          <a:p>
            <a:pPr lvl="0" algn="just">
              <a:lnSpc>
                <a:spcPct val="110000"/>
              </a:lnSpc>
              <a:spcBef>
                <a:spcPts val="600"/>
              </a:spcBef>
              <a:spcAft>
                <a:spcPts val="600"/>
              </a:spcAft>
            </a:pP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kapasite raporundaki bilgilerin doğruluğundan eksper heyeti sorumludur</a:t>
            </a:r>
            <a:endParaRPr lang="tr-TR" sz="2400" dirty="0" smtClean="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596336" y="6356350"/>
            <a:ext cx="1090464" cy="365125"/>
          </a:xfrm>
        </p:spPr>
        <p:txBody>
          <a:bodyPr/>
          <a:lstStyle/>
          <a:p>
            <a:r>
              <a:rPr lang="tr-TR" dirty="0">
                <a:solidFill>
                  <a:prstClr val="black"/>
                </a:solidFill>
              </a:rPr>
              <a:t>8</a:t>
            </a:r>
          </a:p>
        </p:txBody>
      </p:sp>
      <p:sp>
        <p:nvSpPr>
          <p:cNvPr id="5" name="Metin kutusu 4"/>
          <p:cNvSpPr txBox="1"/>
          <p:nvPr/>
        </p:nvSpPr>
        <p:spPr>
          <a:xfrm>
            <a:off x="3923928" y="116632"/>
            <a:ext cx="4634032" cy="400110"/>
          </a:xfrm>
          <a:prstGeom prst="rect">
            <a:avLst/>
          </a:prstGeom>
          <a:noFill/>
        </p:spPr>
        <p:txBody>
          <a:bodyPr wrap="square" rtlCol="0">
            <a:spAutoFit/>
          </a:bodyPr>
          <a:lstStyle/>
          <a:p>
            <a:pPr lvl="0" fontAlgn="base">
              <a:spcBef>
                <a:spcPct val="0"/>
              </a:spcBef>
              <a:spcAft>
                <a:spcPct val="0"/>
              </a:spcAft>
              <a:defRPr/>
            </a:pPr>
            <a:r>
              <a:rPr lang="tr-TR" sz="2000" dirty="0">
                <a:solidFill>
                  <a:srgbClr val="1F497D"/>
                </a:solidFill>
              </a:rPr>
              <a:t>Reel Sektör Ar-Ge ve Uygulama Dairesi</a:t>
            </a:r>
          </a:p>
        </p:txBody>
      </p:sp>
      <p:sp>
        <p:nvSpPr>
          <p:cNvPr id="6" name="Metin kutusu 5"/>
          <p:cNvSpPr txBox="1"/>
          <p:nvPr/>
        </p:nvSpPr>
        <p:spPr>
          <a:xfrm>
            <a:off x="6084168" y="516742"/>
            <a:ext cx="2074671" cy="400110"/>
          </a:xfrm>
          <a:prstGeom prst="rect">
            <a:avLst/>
          </a:prstGeom>
          <a:noFill/>
        </p:spPr>
        <p:txBody>
          <a:bodyPr wrap="none" rtlCol="0">
            <a:spAutoFit/>
          </a:bodyPr>
          <a:lstStyle/>
          <a:p>
            <a:pPr lvl="0">
              <a:spcBef>
                <a:spcPct val="0"/>
              </a:spcBef>
              <a:defRPr/>
            </a:pPr>
            <a:r>
              <a:rPr lang="tr-TR" sz="2000" dirty="0">
                <a:solidFill>
                  <a:srgbClr val="1F497D"/>
                </a:solidFill>
              </a:rPr>
              <a:t>Sanayi Müdürlüğü</a:t>
            </a:r>
          </a:p>
        </p:txBody>
      </p:sp>
    </p:spTree>
    <p:extLst>
      <p:ext uri="{BB962C8B-B14F-4D97-AF65-F5344CB8AC3E}">
        <p14:creationId xmlns:p14="http://schemas.microsoft.com/office/powerpoint/2010/main" val="15009220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Otomasyonda Kapasite Raporu Nasıl Kodlanır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44</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827584" y="1849991"/>
            <a:ext cx="5976664" cy="729372"/>
          </a:xfrm>
          <a:prstGeom prst="rect">
            <a:avLst/>
          </a:prstGeom>
          <a:noFill/>
        </p:spPr>
        <p:txBody>
          <a:bodyPr wrap="square" rtlCol="0">
            <a:spAutoFit/>
          </a:bodyPr>
          <a:lstStyle/>
          <a:p>
            <a:endParaRPr lang="tr-TR" dirty="0"/>
          </a:p>
        </p:txBody>
      </p:sp>
      <p:sp>
        <p:nvSpPr>
          <p:cNvPr id="3" name="Dikdörtgen 2"/>
          <p:cNvSpPr/>
          <p:nvPr/>
        </p:nvSpPr>
        <p:spPr>
          <a:xfrm>
            <a:off x="395536" y="1412777"/>
            <a:ext cx="8496944" cy="646331"/>
          </a:xfrm>
          <a:prstGeom prst="rect">
            <a:avLst/>
          </a:prstGeom>
        </p:spPr>
        <p:txBody>
          <a:bodyPr wrap="square">
            <a:spAutoFit/>
          </a:bodyPr>
          <a:lstStyle/>
          <a:p>
            <a:endParaRPr lang="tr-TR" dirty="0">
              <a:latin typeface="Arial" panose="020B0604020202020204" pitchFamily="34" charset="0"/>
              <a:cs typeface="Arial" panose="020B0604020202020204" pitchFamily="34" charset="0"/>
            </a:endParaRPr>
          </a:p>
          <a:p>
            <a:endParaRPr lang="tr-TR" dirty="0"/>
          </a:p>
        </p:txBody>
      </p:sp>
      <p:graphicFrame>
        <p:nvGraphicFramePr>
          <p:cNvPr id="8" name="Tablo 7"/>
          <p:cNvGraphicFramePr>
            <a:graphicFrameLocks noGrp="1"/>
          </p:cNvGraphicFramePr>
          <p:nvPr>
            <p:extLst>
              <p:ext uri="{D42A27DB-BD31-4B8C-83A1-F6EECF244321}">
                <p14:modId xmlns:p14="http://schemas.microsoft.com/office/powerpoint/2010/main" val="2561745651"/>
              </p:ext>
            </p:extLst>
          </p:nvPr>
        </p:nvGraphicFramePr>
        <p:xfrm>
          <a:off x="395536" y="1268761"/>
          <a:ext cx="8064896" cy="5115259"/>
        </p:xfrm>
        <a:graphic>
          <a:graphicData uri="http://schemas.openxmlformats.org/drawingml/2006/table">
            <a:tbl>
              <a:tblPr firstRow="1" firstCol="1" bandRow="1"/>
              <a:tblGrid>
                <a:gridCol w="1152128">
                  <a:extLst>
                    <a:ext uri="{9D8B030D-6E8A-4147-A177-3AD203B41FA5}">
                      <a16:colId xmlns:a16="http://schemas.microsoft.com/office/drawing/2014/main" val="20000"/>
                    </a:ext>
                  </a:extLst>
                </a:gridCol>
                <a:gridCol w="1347394">
                  <a:extLst>
                    <a:ext uri="{9D8B030D-6E8A-4147-A177-3AD203B41FA5}">
                      <a16:colId xmlns:a16="http://schemas.microsoft.com/office/drawing/2014/main" val="20001"/>
                    </a:ext>
                  </a:extLst>
                </a:gridCol>
                <a:gridCol w="4594521">
                  <a:extLst>
                    <a:ext uri="{9D8B030D-6E8A-4147-A177-3AD203B41FA5}">
                      <a16:colId xmlns:a16="http://schemas.microsoft.com/office/drawing/2014/main" val="20002"/>
                    </a:ext>
                  </a:extLst>
                </a:gridCol>
                <a:gridCol w="970853">
                  <a:extLst>
                    <a:ext uri="{9D8B030D-6E8A-4147-A177-3AD203B41FA5}">
                      <a16:colId xmlns:a16="http://schemas.microsoft.com/office/drawing/2014/main" val="20003"/>
                    </a:ext>
                  </a:extLst>
                </a:gridCol>
              </a:tblGrid>
              <a:tr h="283917">
                <a:tc>
                  <a:txBody>
                    <a:bodyPr/>
                    <a:lstStyle/>
                    <a:p>
                      <a:pPr algn="just">
                        <a:lnSpc>
                          <a:spcPct val="115000"/>
                        </a:lnSpc>
                        <a:spcAft>
                          <a:spcPts val="0"/>
                        </a:spcAft>
                        <a:tabLst>
                          <a:tab pos="180340" algn="l"/>
                          <a:tab pos="1092200" algn="l"/>
                        </a:tabLst>
                      </a:pPr>
                      <a:r>
                        <a:rPr lang="tr-TR" sz="1100" dirty="0">
                          <a:effectLst/>
                          <a:latin typeface="Arial"/>
                          <a:ea typeface="Calibri"/>
                          <a:cs typeface="Times New Roman"/>
                        </a:rPr>
                        <a:t> </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tabLst>
                          <a:tab pos="180340" algn="l"/>
                          <a:tab pos="1092200" algn="l"/>
                        </a:tabLst>
                      </a:pPr>
                      <a:r>
                        <a:rPr lang="tr-TR" sz="1200" b="1" dirty="0">
                          <a:effectLst/>
                          <a:latin typeface="Arial"/>
                          <a:ea typeface="Calibri"/>
                          <a:cs typeface="Times New Roman"/>
                        </a:rPr>
                        <a:t>PRODTR’DEKİ KODLAR</a:t>
                      </a:r>
                      <a:endParaRPr lang="tr-TR" sz="11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260257">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NACE </a:t>
                      </a:r>
                      <a:endParaRPr lang="tr-TR" sz="14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25.73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El aletleri, takım tezgahı uçları, testere ağızları vb. imalatı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endParaRPr lang="tr-TR" sz="1400" b="1">
                        <a:effectLst/>
                        <a:latin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0257">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CPA</a:t>
                      </a:r>
                      <a:endParaRPr lang="tr-TR" sz="14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25.73.10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El aletleri, tarımda, bahçecilikte ve ormancılıkta kullanılanlar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endParaRPr lang="tr-TR" sz="1400" b="1">
                        <a:effectLst/>
                        <a:latin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0515">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PRODCOM</a:t>
                      </a:r>
                      <a:endParaRPr lang="tr-TR" sz="14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25.73.10.10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Beller ve kürekler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400" b="1" dirty="0">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3"/>
                  </a:ext>
                </a:extLst>
              </a:tr>
              <a:tr h="260257">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PRODTR</a:t>
                      </a:r>
                      <a:endParaRPr lang="tr-TR" sz="1400" i="0" dirty="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25.73.10.10.00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Beller ve kürekler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i="0">
                          <a:solidFill>
                            <a:srgbClr val="FFC000"/>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4"/>
                  </a:ext>
                </a:extLst>
              </a:tr>
              <a:tr h="520515">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 </a:t>
                      </a:r>
                      <a:endParaRPr lang="tr-TR" sz="1400" i="0" dirty="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25.73.10.20.00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Yabalar, tarımda, bahçecilikte veya ormancılıkta kullanılanlar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i="0">
                          <a:solidFill>
                            <a:srgbClr val="FFC000"/>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5"/>
                  </a:ext>
                </a:extLst>
              </a:tr>
              <a:tr h="260257">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 </a:t>
                      </a:r>
                      <a:endParaRPr lang="tr-TR" sz="1400" i="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25.73.10.30.00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Kazmalar, külünkler, çapalar, tırmıklar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i="0">
                          <a:solidFill>
                            <a:srgbClr val="FFC000"/>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6"/>
                  </a:ext>
                </a:extLst>
              </a:tr>
              <a:tr h="520515">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 </a:t>
                      </a:r>
                      <a:endParaRPr lang="tr-TR" sz="1400" i="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25.73.10.40.00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Baltalar, bağcı bıçakları ve benzeri kesici </a:t>
                      </a:r>
                      <a:r>
                        <a:rPr lang="tr-TR" sz="1400" b="1" i="0" dirty="0" smtClean="0">
                          <a:solidFill>
                            <a:srgbClr val="FFC000"/>
                          </a:solidFill>
                          <a:effectLst/>
                          <a:latin typeface="Arial" panose="020B0604020202020204" pitchFamily="34" charset="0"/>
                          <a:ea typeface="Calibri"/>
                          <a:cs typeface="Arial" panose="020B0604020202020204" pitchFamily="34" charset="0"/>
                        </a:rPr>
                        <a:t>aletler</a:t>
                      </a:r>
                      <a:endParaRPr lang="tr-TR" sz="1400" b="1" i="0" dirty="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i="0">
                          <a:solidFill>
                            <a:srgbClr val="FFC000"/>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7"/>
                  </a:ext>
                </a:extLst>
              </a:tr>
              <a:tr h="726797">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 </a:t>
                      </a:r>
                      <a:endParaRPr lang="tr-TR" sz="1400" i="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25.73.10.50.00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Budama makasları ve benzeri tek elle kullanılan budayıcılar ve </a:t>
                      </a:r>
                      <a:r>
                        <a:rPr lang="tr-TR" sz="1400" b="1" i="0" dirty="0" smtClean="0">
                          <a:solidFill>
                            <a:srgbClr val="FFC000"/>
                          </a:solidFill>
                          <a:effectLst/>
                          <a:latin typeface="Arial" panose="020B0604020202020204" pitchFamily="34" charset="0"/>
                          <a:ea typeface="Calibri"/>
                          <a:cs typeface="Arial" panose="020B0604020202020204" pitchFamily="34" charset="0"/>
                        </a:rPr>
                        <a:t>makaslar</a:t>
                      </a:r>
                      <a:endParaRPr lang="tr-TR" sz="1400" b="1" i="0" dirty="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i="0">
                          <a:solidFill>
                            <a:srgbClr val="FFC000"/>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8"/>
                  </a:ext>
                </a:extLst>
              </a:tr>
              <a:tr h="520515">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 </a:t>
                      </a:r>
                      <a:endParaRPr lang="tr-TR" sz="1400" i="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25.73.10.60.00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Çit makasları, iki elle kullanılan </a:t>
                      </a:r>
                      <a:r>
                        <a:rPr lang="tr-TR" sz="1400" b="1" i="0" dirty="0" smtClean="0">
                          <a:solidFill>
                            <a:srgbClr val="FFC000"/>
                          </a:solidFill>
                          <a:effectLst/>
                          <a:latin typeface="Arial" panose="020B0604020202020204" pitchFamily="34" charset="0"/>
                          <a:ea typeface="Calibri"/>
                          <a:cs typeface="Arial" panose="020B0604020202020204" pitchFamily="34" charset="0"/>
                        </a:rPr>
                        <a:t>budama makasları</a:t>
                      </a:r>
                      <a:endParaRPr lang="tr-TR" sz="1400" b="1" i="0" dirty="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i="0">
                          <a:solidFill>
                            <a:srgbClr val="FFC000"/>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9"/>
                  </a:ext>
                </a:extLst>
              </a:tr>
              <a:tr h="520515">
                <a:tc>
                  <a:txBody>
                    <a:bodyPr/>
                    <a:lstStyle/>
                    <a:p>
                      <a:pPr algn="just">
                        <a:lnSpc>
                          <a:spcPct val="115000"/>
                        </a:lnSpc>
                        <a:spcAft>
                          <a:spcPts val="0"/>
                        </a:spcAft>
                        <a:tabLst>
                          <a:tab pos="180340" algn="l"/>
                          <a:tab pos="1092200" algn="l"/>
                        </a:tabLst>
                      </a:pPr>
                      <a:r>
                        <a:rPr lang="tr-TR" sz="1400" b="1" i="0">
                          <a:solidFill>
                            <a:srgbClr val="FFC000"/>
                          </a:solidFill>
                          <a:effectLst/>
                          <a:latin typeface="Arial" panose="020B0604020202020204" pitchFamily="34" charset="0"/>
                          <a:ea typeface="Calibri"/>
                          <a:cs typeface="Arial" panose="020B0604020202020204" pitchFamily="34" charset="0"/>
                        </a:rPr>
                        <a:t> </a:t>
                      </a:r>
                      <a:endParaRPr lang="tr-TR" sz="1400" i="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25.73.10.70.00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b="1" i="0" dirty="0">
                          <a:solidFill>
                            <a:srgbClr val="FFC000"/>
                          </a:solidFill>
                          <a:effectLst/>
                          <a:latin typeface="Arial" panose="020B0604020202020204" pitchFamily="34" charset="0"/>
                          <a:ea typeface="Calibri"/>
                          <a:cs typeface="Arial" panose="020B0604020202020204" pitchFamily="34" charset="0"/>
                        </a:rPr>
                        <a:t>Diğer el </a:t>
                      </a:r>
                      <a:r>
                        <a:rPr lang="tr-TR" sz="1400" b="1" i="0" dirty="0" smtClean="0">
                          <a:solidFill>
                            <a:srgbClr val="FFC000"/>
                          </a:solidFill>
                          <a:effectLst/>
                          <a:latin typeface="Arial" panose="020B0604020202020204" pitchFamily="34" charset="0"/>
                          <a:ea typeface="Calibri"/>
                          <a:cs typeface="Arial" panose="020B0604020202020204" pitchFamily="34" charset="0"/>
                        </a:rPr>
                        <a:t>aletleri</a:t>
                      </a:r>
                      <a:endParaRPr lang="tr-TR" sz="1400" b="1" i="0" dirty="0">
                        <a:solidFill>
                          <a:srgbClr val="FFC00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just">
                        <a:lnSpc>
                          <a:spcPct val="115000"/>
                        </a:lnSpc>
                        <a:spcAft>
                          <a:spcPts val="0"/>
                        </a:spcAft>
                        <a:tabLst>
                          <a:tab pos="180340" algn="l"/>
                          <a:tab pos="1092200" algn="l"/>
                        </a:tabLst>
                      </a:pPr>
                      <a:r>
                        <a:rPr lang="tr-TR" sz="1400" i="0" dirty="0">
                          <a:solidFill>
                            <a:srgbClr val="FFC000"/>
                          </a:solidFill>
                          <a:effectLst/>
                          <a:latin typeface="Arial" panose="020B0604020202020204" pitchFamily="34" charset="0"/>
                          <a:ea typeface="Calibri"/>
                          <a:cs typeface="Arial" panose="020B0604020202020204" pitchFamily="34" charset="0"/>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012660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432048"/>
          </a:xfrm>
        </p:spPr>
        <p:txBody>
          <a:bodyPr>
            <a:normAutofit fontScale="90000"/>
          </a:bodyPr>
          <a:lstStyle/>
          <a:p>
            <a:pPr>
              <a:lnSpc>
                <a:spcPct val="115000"/>
              </a:lnSpc>
              <a:spcAft>
                <a:spcPts val="1000"/>
              </a:spcAft>
            </a:pPr>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sz="2400" b="1" dirty="0" smtClean="0">
                <a:latin typeface="Arial" panose="020B0604020202020204" pitchFamily="34" charset="0"/>
                <a:cs typeface="Arial" panose="020B0604020202020204" pitchFamily="34" charset="0"/>
              </a:rPr>
              <a:t>Otomasyonda kapasite raporu nasıl kodlanır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45</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
        <p:nvSpPr>
          <p:cNvPr id="11" name="Metin kutusu 10"/>
          <p:cNvSpPr txBox="1"/>
          <p:nvPr/>
        </p:nvSpPr>
        <p:spPr>
          <a:xfrm>
            <a:off x="827584" y="1849991"/>
            <a:ext cx="5976664" cy="729372"/>
          </a:xfrm>
          <a:prstGeom prst="rect">
            <a:avLst/>
          </a:prstGeom>
          <a:noFill/>
        </p:spPr>
        <p:txBody>
          <a:bodyPr wrap="square" rtlCol="0">
            <a:spAutoFit/>
          </a:bodyPr>
          <a:lstStyle/>
          <a:p>
            <a:endParaRPr lang="tr-TR" dirty="0"/>
          </a:p>
        </p:txBody>
      </p:sp>
      <p:sp>
        <p:nvSpPr>
          <p:cNvPr id="3" name="Dikdörtgen 2"/>
          <p:cNvSpPr/>
          <p:nvPr/>
        </p:nvSpPr>
        <p:spPr>
          <a:xfrm>
            <a:off x="395536" y="1412777"/>
            <a:ext cx="8496944" cy="646331"/>
          </a:xfrm>
          <a:prstGeom prst="rect">
            <a:avLst/>
          </a:prstGeom>
        </p:spPr>
        <p:txBody>
          <a:bodyPr wrap="square">
            <a:spAutoFit/>
          </a:bodyPr>
          <a:lstStyle/>
          <a:p>
            <a:endParaRPr lang="tr-TR" dirty="0">
              <a:latin typeface="Arial" panose="020B0604020202020204" pitchFamily="34" charset="0"/>
              <a:cs typeface="Arial" panose="020B0604020202020204" pitchFamily="34" charset="0"/>
            </a:endParaRPr>
          </a:p>
          <a:p>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3984046957"/>
              </p:ext>
            </p:extLst>
          </p:nvPr>
        </p:nvGraphicFramePr>
        <p:xfrm>
          <a:off x="467543" y="1124741"/>
          <a:ext cx="8352926" cy="4826463"/>
        </p:xfrm>
        <a:graphic>
          <a:graphicData uri="http://schemas.openxmlformats.org/drawingml/2006/table">
            <a:tbl>
              <a:tblPr firstRow="1" firstCol="1" bandRow="1"/>
              <a:tblGrid>
                <a:gridCol w="1363526">
                  <a:extLst>
                    <a:ext uri="{9D8B030D-6E8A-4147-A177-3AD203B41FA5}">
                      <a16:colId xmlns:a16="http://schemas.microsoft.com/office/drawing/2014/main" val="20000"/>
                    </a:ext>
                  </a:extLst>
                </a:gridCol>
                <a:gridCol w="6265242">
                  <a:extLst>
                    <a:ext uri="{9D8B030D-6E8A-4147-A177-3AD203B41FA5}">
                      <a16:colId xmlns:a16="http://schemas.microsoft.com/office/drawing/2014/main" val="20001"/>
                    </a:ext>
                  </a:extLst>
                </a:gridCol>
                <a:gridCol w="724158">
                  <a:extLst>
                    <a:ext uri="{9D8B030D-6E8A-4147-A177-3AD203B41FA5}">
                      <a16:colId xmlns:a16="http://schemas.microsoft.com/office/drawing/2014/main" val="20002"/>
                    </a:ext>
                  </a:extLst>
                </a:gridCol>
              </a:tblGrid>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 </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180340" algn="l"/>
                          <a:tab pos="1092200" algn="l"/>
                        </a:tabLst>
                      </a:pPr>
                      <a:r>
                        <a:rPr lang="tr-TR" sz="1200" b="1" dirty="0" smtClean="0">
                          <a:effectLst/>
                          <a:latin typeface="Arial" panose="020B0604020202020204" pitchFamily="34" charset="0"/>
                          <a:ea typeface="Calibri"/>
                          <a:cs typeface="Arial" panose="020B0604020202020204" pitchFamily="34" charset="0"/>
                        </a:rPr>
                        <a:t>SÖZLÜK’TEKİ KARŞILIKLARI</a:t>
                      </a:r>
                    </a:p>
                    <a:p>
                      <a:pPr algn="l">
                        <a:lnSpc>
                          <a:spcPct val="115000"/>
                        </a:lnSpc>
                        <a:spcAft>
                          <a:spcPts val="0"/>
                        </a:spcAft>
                        <a:tabLst>
                          <a:tab pos="180340" algn="l"/>
                          <a:tab pos="1092200" algn="l"/>
                        </a:tabLst>
                      </a:pPr>
                      <a:endParaRPr lang="tr-TR" sz="1200" b="1" dirty="0" smtClean="0">
                        <a:effectLst/>
                        <a:latin typeface="Arial" panose="020B0604020202020204" pitchFamily="34" charset="0"/>
                        <a:ea typeface="Calibri"/>
                        <a:cs typeface="Arial" panose="020B0604020202020204" pitchFamily="34" charset="0"/>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 </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25.73.10.10.00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Beller ve kürekler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25.73.10.10.00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Beller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2"/>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25.73.10.10.00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Kürekler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3"/>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25.73.10.20.00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lnSpc>
                          <a:spcPct val="115000"/>
                        </a:lnSpc>
                        <a:spcAft>
                          <a:spcPts val="0"/>
                        </a:spcAft>
                        <a:tabLst>
                          <a:tab pos="180340" algn="l"/>
                          <a:tab pos="1092200" algn="l"/>
                        </a:tabLst>
                      </a:pPr>
                      <a:r>
                        <a:rPr lang="tr-TR" sz="1200" b="1" i="1" dirty="0">
                          <a:effectLst/>
                          <a:latin typeface="Arial" panose="020B0604020202020204" pitchFamily="34" charset="0"/>
                          <a:ea typeface="Calibri"/>
                          <a:cs typeface="Arial" panose="020B0604020202020204" pitchFamily="34" charset="0"/>
                        </a:rPr>
                        <a:t>Yabalar</a:t>
                      </a:r>
                      <a:endParaRPr lang="tr-TR" sz="1200" b="1" dirty="0">
                        <a:effectLst/>
                        <a:latin typeface="Arial" panose="020B0604020202020204" pitchFamily="34" charset="0"/>
                        <a:ea typeface="Calibri"/>
                        <a:cs typeface="Arial" panose="020B0604020202020204" pitchFamily="34" charset="0"/>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25.73.10.20.00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lnSpc>
                          <a:spcPct val="115000"/>
                        </a:lnSpc>
                        <a:spcAft>
                          <a:spcPts val="0"/>
                        </a:spcAft>
                        <a:tabLst>
                          <a:tab pos="180340" algn="l"/>
                          <a:tab pos="1092200" algn="l"/>
                        </a:tabLst>
                      </a:pPr>
                      <a:r>
                        <a:rPr lang="tr-TR" sz="1200" b="1" i="1" dirty="0">
                          <a:effectLst/>
                          <a:latin typeface="Arial" panose="020B0604020202020204" pitchFamily="34" charset="0"/>
                          <a:ea typeface="Calibri"/>
                          <a:cs typeface="Arial" panose="020B0604020202020204" pitchFamily="34" charset="0"/>
                        </a:rPr>
                        <a:t>Yabalar, tarımda, bahçecilikte veya ormancılıkta kullanılanlar</a:t>
                      </a:r>
                      <a:endParaRPr lang="tr-TR" sz="1200" b="1" dirty="0">
                        <a:effectLst/>
                        <a:latin typeface="Arial" panose="020B0604020202020204" pitchFamily="34" charset="0"/>
                        <a:ea typeface="Calibri"/>
                        <a:cs typeface="Arial" panose="020B0604020202020204" pitchFamily="34" charset="0"/>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5"/>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25.73.10.30.00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Kazmalar, külünkler, çapalar, tırmıklar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6"/>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25.73.10.30.00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Tırmıklar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7"/>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25.73.10.30.00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Külünkler, çapalar ve kazayağı</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8"/>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25.73.10.30.00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Kazmalar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9"/>
                  </a:ext>
                </a:extLst>
              </a:tr>
              <a:tr h="346949">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25.73.10.40.00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Baltalar, bağcı bıçakları ve benzeri kesici aletler (buz baltaları hariç)</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0"/>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25.73.10.40.00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Bağcı bıçakları vb. kesici/yontucu el aletleri</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1"/>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25.73.10.40.00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Baltalar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12"/>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25.73.10.50.00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Diğer budama makasları</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13"/>
                  </a:ext>
                </a:extLst>
              </a:tr>
              <a:tr h="20497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25.73.10.50.00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Bağ ve bahçıvan makasları</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14"/>
                  </a:ext>
                </a:extLst>
              </a:tr>
              <a:tr h="693898">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25.73.10.50.00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Budama makasları ve benzeri tek elle kullanılan budayıcılar ve makaslar (kümes hayvanları makasları dahil) (parmak halkaları olan, budama makası uçlu budama tipi makaslar, budama bıçakları hariç)</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15"/>
                  </a:ext>
                </a:extLst>
              </a:tr>
              <a:tr h="398990">
                <a:tc>
                  <a:txBody>
                    <a:bodyPr/>
                    <a:lstStyle/>
                    <a:p>
                      <a:pPr algn="just">
                        <a:lnSpc>
                          <a:spcPct val="115000"/>
                        </a:lnSpc>
                        <a:spcAft>
                          <a:spcPts val="0"/>
                        </a:spcAft>
                        <a:tabLst>
                          <a:tab pos="180340" algn="l"/>
                          <a:tab pos="1092200" algn="l"/>
                        </a:tabLst>
                      </a:pPr>
                      <a:r>
                        <a:rPr lang="tr-TR" sz="1200" b="1" i="0" dirty="0">
                          <a:effectLst/>
                          <a:latin typeface="Arial" panose="020B0604020202020204" pitchFamily="34" charset="0"/>
                          <a:ea typeface="Calibri"/>
                          <a:cs typeface="Arial" panose="020B0604020202020204" pitchFamily="34" charset="0"/>
                        </a:rPr>
                        <a:t>25.73.10.60.00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Çit makasları, iki elle kullanılan budama makasları ve benzeri iki elle kullanılan makaslar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15000"/>
                        </a:lnSpc>
                        <a:spcAft>
                          <a:spcPts val="0"/>
                        </a:spcAft>
                        <a:tabLst>
                          <a:tab pos="180340" algn="l"/>
                          <a:tab pos="1092200" algn="l"/>
                        </a:tabLst>
                      </a:pPr>
                      <a:r>
                        <a:rPr lang="tr-TR" sz="1200">
                          <a:effectLst/>
                          <a:latin typeface="Arial"/>
                          <a:ea typeface="Calibri"/>
                          <a:cs typeface="Times New Roman"/>
                        </a:rPr>
                        <a:t>kg</a:t>
                      </a:r>
                      <a:endParaRPr lang="tr-TR" sz="120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16"/>
                  </a:ext>
                </a:extLst>
              </a:tr>
              <a:tr h="204970">
                <a:tc>
                  <a:txBody>
                    <a:bodyPr/>
                    <a:lstStyle/>
                    <a:p>
                      <a:pPr algn="just">
                        <a:lnSpc>
                          <a:spcPct val="115000"/>
                        </a:lnSpc>
                        <a:spcAft>
                          <a:spcPts val="0"/>
                        </a:spcAft>
                        <a:tabLst>
                          <a:tab pos="180340" algn="l"/>
                          <a:tab pos="1092200" algn="l"/>
                        </a:tabLst>
                      </a:pPr>
                      <a:r>
                        <a:rPr lang="tr-TR" sz="1200" b="1" i="0">
                          <a:effectLst/>
                          <a:latin typeface="Arial" panose="020B0604020202020204" pitchFamily="34" charset="0"/>
                          <a:ea typeface="Calibri"/>
                          <a:cs typeface="Arial" panose="020B0604020202020204" pitchFamily="34" charset="0"/>
                        </a:rPr>
                        <a:t>25.73.10.60.00</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15000"/>
                        </a:lnSpc>
                        <a:spcAft>
                          <a:spcPts val="0"/>
                        </a:spcAft>
                        <a:tabLst>
                          <a:tab pos="180340" algn="l"/>
                          <a:tab pos="1092200" algn="l"/>
                        </a:tabLst>
                      </a:pPr>
                      <a:r>
                        <a:rPr lang="tr-TR" sz="1200" b="1" dirty="0">
                          <a:effectLst/>
                          <a:latin typeface="Arial" panose="020B0604020202020204" pitchFamily="34" charset="0"/>
                          <a:ea typeface="Calibri"/>
                          <a:cs typeface="Arial" panose="020B0604020202020204" pitchFamily="34" charset="0"/>
                        </a:rPr>
                        <a:t>Çit makasları, iki elle kullanılan makaslar</a:t>
                      </a: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15000"/>
                        </a:lnSpc>
                        <a:spcAft>
                          <a:spcPts val="0"/>
                        </a:spcAft>
                        <a:tabLst>
                          <a:tab pos="180340" algn="l"/>
                          <a:tab pos="1092200" algn="l"/>
                        </a:tabLst>
                      </a:pPr>
                      <a:r>
                        <a:rPr lang="tr-TR" sz="1200" dirty="0">
                          <a:effectLst/>
                          <a:latin typeface="Arial"/>
                          <a:ea typeface="Calibri"/>
                          <a:cs typeface="Times New Roman"/>
                        </a:rPr>
                        <a:t>kg</a:t>
                      </a:r>
                      <a:endParaRPr lang="tr-TR" sz="1200" dirty="0">
                        <a:effectLst/>
                        <a:latin typeface="Calibri"/>
                        <a:ea typeface="Calibri"/>
                        <a:cs typeface="Times New Roman"/>
                      </a:endParaRPr>
                    </a:p>
                  </a:txBody>
                  <a:tcPr marL="60680" marR="60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2067974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smtClean="0"/>
          </a:p>
          <a:p>
            <a:pPr algn="ctr">
              <a:lnSpc>
                <a:spcPct val="150000"/>
              </a:lnSpc>
              <a:defRPr/>
            </a:pPr>
            <a:endParaRPr lang="tr-TR" sz="4000" b="1" dirty="0" smtClean="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2" name="Slayt Numarası Yer Tutucusu 1"/>
          <p:cNvSpPr>
            <a:spLocks noGrp="1"/>
          </p:cNvSpPr>
          <p:nvPr>
            <p:ph type="sldNum" sz="quarter" idx="12"/>
          </p:nvPr>
        </p:nvSpPr>
        <p:spPr>
          <a:xfrm>
            <a:off x="7884368" y="6356350"/>
            <a:ext cx="802432" cy="365125"/>
          </a:xfrm>
        </p:spPr>
        <p:txBody>
          <a:bodyPr/>
          <a:lstStyle/>
          <a:p>
            <a:r>
              <a:rPr lang="tr-TR" dirty="0" smtClean="0"/>
              <a:t>45</a:t>
            </a:r>
            <a:endParaRPr lang="tr-TR" dirty="0"/>
          </a:p>
        </p:txBody>
      </p:sp>
      <p:sp>
        <p:nvSpPr>
          <p:cNvPr id="4" name="Oval 3"/>
          <p:cNvSpPr/>
          <p:nvPr/>
        </p:nvSpPr>
        <p:spPr>
          <a:xfrm>
            <a:off x="268660" y="692696"/>
            <a:ext cx="811976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latin typeface="Arial" panose="020B0604020202020204" pitchFamily="34" charset="0"/>
                <a:cs typeface="Arial" panose="020B0604020202020204" pitchFamily="34" charset="0"/>
              </a:rPr>
              <a:t>Eksperlerden beklentiler </a:t>
            </a:r>
            <a:r>
              <a:rPr lang="tr-TR" sz="2800" dirty="0" smtClean="0">
                <a:latin typeface="Arial" panose="020B0604020202020204" pitchFamily="34" charset="0"/>
                <a:cs typeface="Arial" panose="020B0604020202020204" pitchFamily="34" charset="0"/>
              </a:rPr>
              <a:t>nelerdir-1</a:t>
            </a:r>
            <a:endParaRPr lang="tr-TR" sz="2800" dirty="0">
              <a:latin typeface="Arial" panose="020B0604020202020204" pitchFamily="34" charset="0"/>
              <a:cs typeface="Arial" panose="020B0604020202020204" pitchFamily="34" charset="0"/>
            </a:endParaRPr>
          </a:p>
        </p:txBody>
      </p:sp>
      <p:sp>
        <p:nvSpPr>
          <p:cNvPr id="6" name="Metin kutusu 5"/>
          <p:cNvSpPr txBox="1"/>
          <p:nvPr/>
        </p:nvSpPr>
        <p:spPr>
          <a:xfrm>
            <a:off x="268660" y="1556792"/>
            <a:ext cx="8496944" cy="4616648"/>
          </a:xfrm>
          <a:prstGeom prst="rect">
            <a:avLst/>
          </a:prstGeom>
          <a:noFill/>
        </p:spPr>
        <p:txBody>
          <a:bodyPr wrap="square" rtlCol="0">
            <a:spAutoFit/>
          </a:bodyPr>
          <a:lstStyle/>
          <a:p>
            <a:pPr marL="457200" indent="-457200" algn="just">
              <a:spcBef>
                <a:spcPts val="600"/>
              </a:spcBef>
              <a:spcAft>
                <a:spcPts val="600"/>
              </a:spcAft>
              <a:buClr>
                <a:srgbClr val="FF0000"/>
              </a:buClr>
              <a:buFont typeface="Wingdings" panose="05000000000000000000" pitchFamily="2" charset="2"/>
              <a:buChar char="§"/>
              <a:tabLst>
                <a:tab pos="180340" algn="l"/>
              </a:tabLst>
            </a:pPr>
            <a:r>
              <a:rPr lang="tr-TR" sz="2400" dirty="0" smtClean="0">
                <a:latin typeface="Arial" panose="020B0604020202020204" pitchFamily="34" charset="0"/>
                <a:ea typeface="Times New Roman"/>
                <a:cs typeface="Arial" panose="020B0604020202020204" pitchFamily="34" charset="0"/>
              </a:rPr>
              <a:t>Kapasite </a:t>
            </a:r>
            <a:r>
              <a:rPr lang="tr-TR" sz="2400" dirty="0">
                <a:latin typeface="Arial" panose="020B0604020202020204" pitchFamily="34" charset="0"/>
                <a:ea typeface="Times New Roman"/>
                <a:cs typeface="Arial" panose="020B0604020202020204" pitchFamily="34" charset="0"/>
              </a:rPr>
              <a:t>raporunun yürürlükteki mevzuat ve kapasite kriterlerine uygun olarak hazırlaması </a:t>
            </a:r>
          </a:p>
          <a:p>
            <a:pPr marL="457200" lvl="0" indent="-457200" algn="just">
              <a:spcBef>
                <a:spcPts val="600"/>
              </a:spcBef>
              <a:spcAft>
                <a:spcPts val="600"/>
              </a:spcAft>
              <a:buClr>
                <a:srgbClr val="FF0000"/>
              </a:buClr>
              <a:buFont typeface="Wingdings" panose="05000000000000000000" pitchFamily="2" charset="2"/>
              <a:buChar char="§"/>
              <a:tabLst>
                <a:tab pos="180340" algn="l"/>
              </a:tabLst>
            </a:pPr>
            <a:r>
              <a:rPr lang="tr-TR" sz="2400" dirty="0" smtClean="0">
                <a:latin typeface="Arial" panose="020B0604020202020204" pitchFamily="34" charset="0"/>
                <a:ea typeface="Times New Roman"/>
                <a:cs typeface="Arial" panose="020B0604020202020204" pitchFamily="34" charset="0"/>
              </a:rPr>
              <a:t>Eksper heyetinin işyerine </a:t>
            </a:r>
            <a:r>
              <a:rPr lang="tr-TR" sz="2400" dirty="0">
                <a:latin typeface="Arial" panose="020B0604020202020204" pitchFamily="34" charset="0"/>
                <a:ea typeface="Times New Roman"/>
                <a:cs typeface="Arial" panose="020B0604020202020204" pitchFamily="34" charset="0"/>
              </a:rPr>
              <a:t>mutlaka </a:t>
            </a:r>
            <a:r>
              <a:rPr lang="tr-TR" sz="2400" dirty="0" smtClean="0">
                <a:latin typeface="Arial" panose="020B0604020202020204" pitchFamily="34" charset="0"/>
                <a:ea typeface="Times New Roman"/>
                <a:cs typeface="Arial" panose="020B0604020202020204" pitchFamily="34" charset="0"/>
              </a:rPr>
              <a:t>giderek </a:t>
            </a:r>
            <a:r>
              <a:rPr lang="tr-TR" sz="2400" dirty="0">
                <a:latin typeface="Arial" panose="020B0604020202020204" pitchFamily="34" charset="0"/>
                <a:ea typeface="Times New Roman"/>
                <a:cs typeface="Arial" panose="020B0604020202020204" pitchFamily="34" charset="0"/>
              </a:rPr>
              <a:t>kapasite raporunun </a:t>
            </a:r>
            <a:r>
              <a:rPr lang="tr-TR" sz="2400" dirty="0" smtClean="0">
                <a:latin typeface="Arial" panose="020B0604020202020204" pitchFamily="34" charset="0"/>
                <a:ea typeface="Times New Roman"/>
                <a:cs typeface="Arial" panose="020B0604020202020204" pitchFamily="34" charset="0"/>
              </a:rPr>
              <a:t>düzenlenmesi </a:t>
            </a:r>
            <a:endParaRPr lang="tr-TR" sz="2400" dirty="0">
              <a:latin typeface="Arial" panose="020B0604020202020204" pitchFamily="34" charset="0"/>
              <a:ea typeface="Times New Roman"/>
              <a:cs typeface="Arial" panose="020B0604020202020204" pitchFamily="34" charset="0"/>
            </a:endParaRPr>
          </a:p>
          <a:p>
            <a:pPr marL="457200" lvl="0" indent="-457200">
              <a:spcBef>
                <a:spcPts val="600"/>
              </a:spcBef>
              <a:spcAft>
                <a:spcPts val="600"/>
              </a:spcAft>
              <a:buClr>
                <a:srgbClr val="FF0000"/>
              </a:buClr>
              <a:buFont typeface="Wingdings" panose="05000000000000000000" pitchFamily="2" charset="2"/>
              <a:buChar char="§"/>
            </a:pPr>
            <a:r>
              <a:rPr lang="tr-TR" sz="2400" dirty="0" smtClean="0">
                <a:solidFill>
                  <a:prstClr val="black"/>
                </a:solidFill>
                <a:latin typeface="Arial" panose="020B0604020202020204" pitchFamily="34" charset="0"/>
                <a:cs typeface="Arial" panose="020B0604020202020204" pitchFamily="34" charset="0"/>
              </a:rPr>
              <a:t>İşletmede </a:t>
            </a:r>
            <a:r>
              <a:rPr lang="tr-TR" sz="2400" dirty="0">
                <a:solidFill>
                  <a:prstClr val="black"/>
                </a:solidFill>
                <a:latin typeface="Arial" panose="020B0604020202020204" pitchFamily="34" charset="0"/>
                <a:cs typeface="Arial" panose="020B0604020202020204" pitchFamily="34" charset="0"/>
              </a:rPr>
              <a:t>makineler kurulu ve çalışır vaziyette değilse kapasite </a:t>
            </a:r>
            <a:r>
              <a:rPr lang="tr-TR" sz="2400" dirty="0" smtClean="0">
                <a:solidFill>
                  <a:prstClr val="black"/>
                </a:solidFill>
                <a:latin typeface="Arial" panose="020B0604020202020204" pitchFamily="34" charset="0"/>
                <a:cs typeface="Arial" panose="020B0604020202020204" pitchFamily="34" charset="0"/>
              </a:rPr>
              <a:t>raporunun kesinlikle düzenlenmemesi</a:t>
            </a:r>
          </a:p>
          <a:p>
            <a:pPr marL="457200" lvl="0" indent="-457200">
              <a:spcBef>
                <a:spcPts val="600"/>
              </a:spcBef>
              <a:spcAft>
                <a:spcPts val="600"/>
              </a:spcAft>
              <a:buClr>
                <a:srgbClr val="FF0000"/>
              </a:buClr>
              <a:buFont typeface="Wingdings" panose="05000000000000000000" pitchFamily="2" charset="2"/>
              <a:buChar char="§"/>
            </a:pPr>
            <a:r>
              <a:rPr lang="tr-TR" sz="2400" dirty="0" smtClean="0">
                <a:solidFill>
                  <a:prstClr val="black"/>
                </a:solidFill>
                <a:latin typeface="Arial" panose="020B0604020202020204" pitchFamily="34" charset="0"/>
                <a:cs typeface="Arial" panose="020B0604020202020204" pitchFamily="34" charset="0"/>
              </a:rPr>
              <a:t>Tarafsızlık </a:t>
            </a:r>
            <a:r>
              <a:rPr lang="tr-TR" sz="2400" dirty="0">
                <a:solidFill>
                  <a:prstClr val="black"/>
                </a:solidFill>
                <a:latin typeface="Arial" panose="020B0604020202020204" pitchFamily="34" charset="0"/>
                <a:cs typeface="Arial" panose="020B0604020202020204" pitchFamily="34" charset="0"/>
              </a:rPr>
              <a:t>ilkesine </a:t>
            </a:r>
            <a:r>
              <a:rPr lang="tr-TR" sz="2400" dirty="0" smtClean="0">
                <a:solidFill>
                  <a:prstClr val="black"/>
                </a:solidFill>
                <a:latin typeface="Arial" panose="020B0604020202020204" pitchFamily="34" charset="0"/>
                <a:cs typeface="Arial" panose="020B0604020202020204" pitchFamily="34" charset="0"/>
              </a:rPr>
              <a:t>uyulması</a:t>
            </a:r>
          </a:p>
          <a:p>
            <a:pPr marL="457200" lvl="0" indent="-457200">
              <a:spcBef>
                <a:spcPts val="600"/>
              </a:spcBef>
              <a:spcAft>
                <a:spcPts val="600"/>
              </a:spcAft>
              <a:buClr>
                <a:srgbClr val="FF0000"/>
              </a:buClr>
              <a:buFont typeface="Wingdings" panose="05000000000000000000" pitchFamily="2" charset="2"/>
              <a:buChar char="§"/>
            </a:pPr>
            <a:r>
              <a:rPr lang="tr-TR" sz="2400" dirty="0" smtClean="0">
                <a:solidFill>
                  <a:prstClr val="black"/>
                </a:solidFill>
                <a:latin typeface="Arial" panose="020B0604020202020204" pitchFamily="34" charset="0"/>
                <a:cs typeface="Arial" panose="020B0604020202020204" pitchFamily="34" charset="0"/>
              </a:rPr>
              <a:t>TOBB’un eksper listesine kayıtlı olduğu bilinci ve </a:t>
            </a:r>
            <a:r>
              <a:rPr lang="tr-TR" sz="2400" dirty="0" err="1" smtClean="0">
                <a:solidFill>
                  <a:prstClr val="black"/>
                </a:solidFill>
                <a:latin typeface="Arial" panose="020B0604020202020204" pitchFamily="34" charset="0"/>
                <a:cs typeface="Arial" panose="020B0604020202020204" pitchFamily="34" charset="0"/>
              </a:rPr>
              <a:t>sorumluluğla</a:t>
            </a:r>
            <a:r>
              <a:rPr lang="tr-TR" sz="2400" dirty="0" smtClean="0">
                <a:solidFill>
                  <a:prstClr val="black"/>
                </a:solidFill>
                <a:latin typeface="Arial" panose="020B0604020202020204" pitchFamily="34" charset="0"/>
                <a:cs typeface="Arial" panose="020B0604020202020204" pitchFamily="34" charset="0"/>
              </a:rPr>
              <a:t> hareket etmesi</a:t>
            </a:r>
            <a:r>
              <a:rPr lang="tr-TR" sz="2400" dirty="0" smtClean="0">
                <a:solidFill>
                  <a:prstClr val="black"/>
                </a:solidFill>
                <a:latin typeface="Arial" panose="020B0604020202020204" pitchFamily="34" charset="0"/>
                <a:cs typeface="Arial" panose="020B0604020202020204" pitchFamily="34" charset="0"/>
              </a:rPr>
              <a:t> </a:t>
            </a:r>
            <a:endParaRPr lang="tr-TR" sz="2400" dirty="0">
              <a:solidFill>
                <a:prstClr val="black"/>
              </a:solidFill>
              <a:latin typeface="Arial" panose="020B0604020202020204" pitchFamily="34" charset="0"/>
              <a:cs typeface="Arial" panose="020B0604020202020204" pitchFamily="34" charset="0"/>
            </a:endParaRPr>
          </a:p>
          <a:p>
            <a:pPr marL="342900" lvl="0" indent="-342900">
              <a:spcBef>
                <a:spcPts val="600"/>
              </a:spcBef>
              <a:spcAft>
                <a:spcPts val="600"/>
              </a:spcAft>
              <a:buClr>
                <a:srgbClr val="FF0000"/>
              </a:buClr>
              <a:buFont typeface="Wingdings" panose="05000000000000000000" pitchFamily="2" charset="2"/>
              <a:buChar char="Ø"/>
            </a:pPr>
            <a:endParaRPr lang="tr-TR" sz="2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0037481"/>
      </p:ext>
    </p:extLst>
  </p:cSld>
  <p:clrMapOvr>
    <a:masterClrMapping/>
  </p:clrMapOvr>
  <p:transition advClick="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smtClean="0"/>
          </a:p>
          <a:p>
            <a:pPr algn="ctr">
              <a:lnSpc>
                <a:spcPct val="150000"/>
              </a:lnSpc>
              <a:defRPr/>
            </a:pPr>
            <a:endParaRPr lang="tr-TR" sz="4000" b="1" dirty="0" smtClean="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2" name="Slayt Numarası Yer Tutucusu 1"/>
          <p:cNvSpPr>
            <a:spLocks noGrp="1"/>
          </p:cNvSpPr>
          <p:nvPr>
            <p:ph type="sldNum" sz="quarter" idx="12"/>
          </p:nvPr>
        </p:nvSpPr>
        <p:spPr>
          <a:xfrm>
            <a:off x="7884368" y="6356350"/>
            <a:ext cx="802432" cy="365125"/>
          </a:xfrm>
        </p:spPr>
        <p:txBody>
          <a:bodyPr/>
          <a:lstStyle/>
          <a:p>
            <a:r>
              <a:rPr lang="tr-TR" dirty="0" smtClean="0"/>
              <a:t>46</a:t>
            </a:r>
            <a:endParaRPr lang="tr-TR" dirty="0"/>
          </a:p>
        </p:txBody>
      </p:sp>
      <p:sp>
        <p:nvSpPr>
          <p:cNvPr id="4" name="Oval 3"/>
          <p:cNvSpPr/>
          <p:nvPr/>
        </p:nvSpPr>
        <p:spPr>
          <a:xfrm>
            <a:off x="242087" y="728700"/>
            <a:ext cx="8263780"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latin typeface="Arial" panose="020B0604020202020204" pitchFamily="34" charset="0"/>
                <a:cs typeface="Arial" panose="020B0604020202020204" pitchFamily="34" charset="0"/>
              </a:rPr>
              <a:t>Eksperlerden beklentiler </a:t>
            </a:r>
            <a:r>
              <a:rPr lang="tr-TR" sz="2800" dirty="0" smtClean="0">
                <a:latin typeface="Arial" panose="020B0604020202020204" pitchFamily="34" charset="0"/>
                <a:cs typeface="Arial" panose="020B0604020202020204" pitchFamily="34" charset="0"/>
              </a:rPr>
              <a:t>nelerdir-2</a:t>
            </a:r>
            <a:endParaRPr lang="tr-TR" sz="2800" dirty="0">
              <a:latin typeface="Arial" panose="020B0604020202020204" pitchFamily="34" charset="0"/>
              <a:cs typeface="Arial" panose="020B0604020202020204" pitchFamily="34" charset="0"/>
            </a:endParaRPr>
          </a:p>
        </p:txBody>
      </p:sp>
      <p:sp>
        <p:nvSpPr>
          <p:cNvPr id="6" name="Metin kutusu 5"/>
          <p:cNvSpPr txBox="1"/>
          <p:nvPr/>
        </p:nvSpPr>
        <p:spPr>
          <a:xfrm>
            <a:off x="242087" y="1916832"/>
            <a:ext cx="8523518" cy="3862596"/>
          </a:xfrm>
          <a:prstGeom prst="rect">
            <a:avLst/>
          </a:prstGeom>
          <a:noFill/>
        </p:spPr>
        <p:txBody>
          <a:bodyPr wrap="square" rtlCol="0">
            <a:spAutoFit/>
          </a:bodyPr>
          <a:lstStyle/>
          <a:p>
            <a:pPr marL="342900" indent="-342900">
              <a:spcBef>
                <a:spcPts val="600"/>
              </a:spcBef>
              <a:spcAft>
                <a:spcPts val="600"/>
              </a:spcAft>
              <a:buClr>
                <a:srgbClr val="FF0000"/>
              </a:buClr>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Kriteri olmayan konularda mutlaka makine başında kronometraj (saatlik ölçüm)  yapılarak kapasite tespit edilir</a:t>
            </a:r>
          </a:p>
          <a:p>
            <a:pPr marL="342900" indent="-342900">
              <a:spcBef>
                <a:spcPts val="600"/>
              </a:spcBef>
              <a:spcAft>
                <a:spcPts val="600"/>
              </a:spcAft>
              <a:buClr>
                <a:srgbClr val="FF0000"/>
              </a:buClr>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Mevcut kriterlerde belirtilmedikçe fire oranlarının kullanılmaz</a:t>
            </a:r>
          </a:p>
          <a:p>
            <a:pPr marL="342900" indent="-342900">
              <a:spcBef>
                <a:spcPts val="600"/>
              </a:spcBef>
              <a:spcAft>
                <a:spcPts val="600"/>
              </a:spcAft>
              <a:buClr>
                <a:srgbClr val="FF0000"/>
              </a:buClr>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Kriterleri olan üretimlerde firma beyanı (Üretim programı) yerine kriterler dikkate alınır</a:t>
            </a:r>
          </a:p>
          <a:p>
            <a:pPr marL="342900" indent="-342900">
              <a:spcBef>
                <a:spcPts val="600"/>
              </a:spcBef>
              <a:spcAft>
                <a:spcPts val="600"/>
              </a:spcAft>
              <a:buClr>
                <a:srgbClr val="FF0000"/>
              </a:buClr>
              <a:buFont typeface="Wingdings" panose="05000000000000000000" pitchFamily="2" charset="2"/>
              <a:buChar char="§"/>
            </a:pPr>
            <a:r>
              <a:rPr lang="tr-TR" sz="2400" dirty="0" smtClean="0">
                <a:latin typeface="Arial" panose="020B0604020202020204" pitchFamily="34" charset="0"/>
                <a:cs typeface="Arial" panose="020B0604020202020204" pitchFamily="34" charset="0"/>
              </a:rPr>
              <a:t>Makine ve teçhizat tablosuna  makinelerin teknik isim ve özelliklerinin yazılır</a:t>
            </a:r>
            <a:endParaRPr lang="tr-TR" sz="2000" dirty="0" smtClean="0">
              <a:latin typeface="Arial" panose="020B0604020202020204" pitchFamily="34" charset="0"/>
              <a:cs typeface="Arial" panose="020B0604020202020204" pitchFamily="34" charset="0"/>
            </a:endParaRPr>
          </a:p>
          <a:p>
            <a:endParaRPr lang="tr-TR" dirty="0" smtClean="0"/>
          </a:p>
        </p:txBody>
      </p:sp>
    </p:spTree>
    <p:extLst>
      <p:ext uri="{BB962C8B-B14F-4D97-AF65-F5344CB8AC3E}">
        <p14:creationId xmlns:p14="http://schemas.microsoft.com/office/powerpoint/2010/main" val="2910473905"/>
      </p:ext>
    </p:extLst>
  </p:cSld>
  <p:clrMapOvr>
    <a:masterClrMapping/>
  </p:clrMapOvr>
  <p:transition advClick="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smtClean="0"/>
          </a:p>
          <a:p>
            <a:pPr algn="ctr">
              <a:lnSpc>
                <a:spcPct val="150000"/>
              </a:lnSpc>
              <a:defRPr/>
            </a:pPr>
            <a:endParaRPr lang="tr-TR" sz="4000" b="1" dirty="0" smtClean="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2" name="Slayt Numarası Yer Tutucusu 1"/>
          <p:cNvSpPr>
            <a:spLocks noGrp="1"/>
          </p:cNvSpPr>
          <p:nvPr>
            <p:ph type="sldNum" sz="quarter" idx="12"/>
          </p:nvPr>
        </p:nvSpPr>
        <p:spPr>
          <a:xfrm>
            <a:off x="7884368" y="6356350"/>
            <a:ext cx="802432" cy="365125"/>
          </a:xfrm>
        </p:spPr>
        <p:txBody>
          <a:bodyPr/>
          <a:lstStyle/>
          <a:p>
            <a:r>
              <a:rPr lang="tr-TR" dirty="0" smtClean="0"/>
              <a:t>47</a:t>
            </a:r>
            <a:endParaRPr lang="tr-TR" dirty="0"/>
          </a:p>
        </p:txBody>
      </p:sp>
      <p:sp>
        <p:nvSpPr>
          <p:cNvPr id="4" name="Oval 3"/>
          <p:cNvSpPr/>
          <p:nvPr/>
        </p:nvSpPr>
        <p:spPr>
          <a:xfrm>
            <a:off x="268660" y="620688"/>
            <a:ext cx="804775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latin typeface="Arial" panose="020B0604020202020204" pitchFamily="34" charset="0"/>
                <a:cs typeface="Arial" panose="020B0604020202020204" pitchFamily="34" charset="0"/>
              </a:rPr>
              <a:t>Eksperlerden </a:t>
            </a:r>
            <a:r>
              <a:rPr lang="tr-TR" sz="2800" dirty="0" smtClean="0">
                <a:latin typeface="Arial" panose="020B0604020202020204" pitchFamily="34" charset="0"/>
                <a:cs typeface="Arial" panose="020B0604020202020204" pitchFamily="34" charset="0"/>
              </a:rPr>
              <a:t>beklentiler nelerdir-3</a:t>
            </a:r>
            <a:endParaRPr lang="tr-TR" sz="2800" dirty="0">
              <a:latin typeface="Arial" panose="020B0604020202020204" pitchFamily="34" charset="0"/>
              <a:cs typeface="Arial" panose="020B0604020202020204" pitchFamily="34" charset="0"/>
            </a:endParaRPr>
          </a:p>
        </p:txBody>
      </p:sp>
      <p:sp>
        <p:nvSpPr>
          <p:cNvPr id="6" name="Metin kutusu 5"/>
          <p:cNvSpPr txBox="1"/>
          <p:nvPr/>
        </p:nvSpPr>
        <p:spPr>
          <a:xfrm>
            <a:off x="467543" y="1556792"/>
            <a:ext cx="8298061" cy="923330"/>
          </a:xfrm>
          <a:prstGeom prst="rect">
            <a:avLst/>
          </a:prstGeom>
          <a:noFill/>
        </p:spPr>
        <p:txBody>
          <a:bodyPr wrap="square" rtlCol="0">
            <a:spAutoFit/>
          </a:bodyPr>
          <a:lstStyle/>
          <a:p>
            <a:endParaRPr lang="tr-TR" dirty="0" smtClean="0"/>
          </a:p>
          <a:p>
            <a:endParaRPr lang="tr-TR" dirty="0" smtClean="0"/>
          </a:p>
          <a:p>
            <a:endParaRPr lang="tr-TR" dirty="0"/>
          </a:p>
        </p:txBody>
      </p:sp>
      <p:sp>
        <p:nvSpPr>
          <p:cNvPr id="3" name="Metin kutusu 2"/>
          <p:cNvSpPr txBox="1"/>
          <p:nvPr/>
        </p:nvSpPr>
        <p:spPr>
          <a:xfrm>
            <a:off x="268660" y="1556792"/>
            <a:ext cx="8496944" cy="4370427"/>
          </a:xfrm>
          <a:prstGeom prst="rect">
            <a:avLst/>
          </a:prstGeom>
          <a:noFill/>
        </p:spPr>
        <p:txBody>
          <a:bodyPr wrap="square" rtlCol="0">
            <a:spAutoFit/>
          </a:bodyPr>
          <a:lstStyle/>
          <a:p>
            <a:pPr marL="342900" lvl="0" indent="-342900">
              <a:spcAft>
                <a:spcPts val="600"/>
              </a:spcAft>
              <a:buClr>
                <a:srgbClr val="FF0000"/>
              </a:buClr>
              <a:buFont typeface="Wingdings" panose="05000000000000000000" pitchFamily="2" charset="2"/>
              <a:buChar char="§"/>
            </a:pPr>
            <a:r>
              <a:rPr lang="tr-TR" sz="2400" dirty="0" smtClean="0">
                <a:solidFill>
                  <a:srgbClr val="FF0000"/>
                </a:solidFill>
                <a:latin typeface="Arial" panose="020B0604020202020204" pitchFamily="34" charset="0"/>
                <a:cs typeface="Arial" panose="020B0604020202020204" pitchFamily="34" charset="0"/>
              </a:rPr>
              <a:t>Ana makineler </a:t>
            </a:r>
            <a:r>
              <a:rPr lang="tr-TR" sz="2400" dirty="0" smtClean="0">
                <a:solidFill>
                  <a:prstClr val="black"/>
                </a:solidFill>
                <a:latin typeface="Arial" panose="020B0604020202020204" pitchFamily="34" charset="0"/>
                <a:cs typeface="Arial" panose="020B0604020202020204" pitchFamily="34" charset="0"/>
              </a:rPr>
              <a:t>ve tüketim tablosundaki </a:t>
            </a:r>
            <a:r>
              <a:rPr lang="tr-TR" sz="2400" dirty="0">
                <a:solidFill>
                  <a:srgbClr val="FF0000"/>
                </a:solidFill>
                <a:latin typeface="Arial" panose="020B0604020202020204" pitchFamily="34" charset="0"/>
                <a:cs typeface="Arial" panose="020B0604020202020204" pitchFamily="34" charset="0"/>
              </a:rPr>
              <a:t>ana ihtiyaç </a:t>
            </a:r>
            <a:r>
              <a:rPr lang="tr-TR" sz="2400" dirty="0" smtClean="0">
                <a:solidFill>
                  <a:srgbClr val="FF0000"/>
                </a:solidFill>
                <a:latin typeface="Arial" panose="020B0604020202020204" pitchFamily="34" charset="0"/>
                <a:cs typeface="Arial" panose="020B0604020202020204" pitchFamily="34" charset="0"/>
              </a:rPr>
              <a:t>maddeleri </a:t>
            </a:r>
            <a:r>
              <a:rPr lang="tr-TR" sz="2400" dirty="0">
                <a:solidFill>
                  <a:srgbClr val="FF0000"/>
                </a:solidFill>
                <a:latin typeface="Arial" panose="020B0604020202020204" pitchFamily="34" charset="0"/>
                <a:cs typeface="Arial" panose="020B0604020202020204" pitchFamily="34" charset="0"/>
              </a:rPr>
              <a:t>mutlaka </a:t>
            </a:r>
            <a:r>
              <a:rPr lang="tr-TR" sz="2400" dirty="0" smtClean="0">
                <a:solidFill>
                  <a:srgbClr val="FF0000"/>
                </a:solidFill>
                <a:latin typeface="Arial" panose="020B0604020202020204" pitchFamily="34" charset="0"/>
                <a:cs typeface="Arial" panose="020B0604020202020204" pitchFamily="34" charset="0"/>
              </a:rPr>
              <a:t>kodlanır</a:t>
            </a:r>
            <a:endParaRPr lang="tr-TR" sz="2400" dirty="0">
              <a:solidFill>
                <a:srgbClr val="FF0000"/>
              </a:solidFill>
              <a:latin typeface="Arial" panose="020B0604020202020204" pitchFamily="34" charset="0"/>
              <a:cs typeface="Arial" panose="020B0604020202020204" pitchFamily="34" charset="0"/>
            </a:endParaRPr>
          </a:p>
          <a:p>
            <a:pPr marL="342900" lvl="0" indent="-342900" algn="just">
              <a:spcBef>
                <a:spcPts val="600"/>
              </a:spcBef>
              <a:spcAft>
                <a:spcPts val="600"/>
              </a:spcAft>
              <a:buClr>
                <a:srgbClr val="FF0000"/>
              </a:buClr>
              <a:buFont typeface="Wingdings" panose="05000000000000000000" pitchFamily="2" charset="2"/>
              <a:buChar char="§"/>
              <a:tabLst>
                <a:tab pos="90170" algn="l"/>
                <a:tab pos="180340" algn="l"/>
              </a:tabLst>
            </a:pPr>
            <a:r>
              <a:rPr lang="tr-TR" sz="2400" dirty="0" smtClean="0">
                <a:solidFill>
                  <a:prstClr val="black"/>
                </a:solidFill>
                <a:latin typeface="Arial" panose="020B0604020202020204" pitchFamily="34" charset="0"/>
                <a:ea typeface="Times New Roman"/>
                <a:cs typeface="Arial" panose="020B0604020202020204" pitchFamily="34" charset="0"/>
              </a:rPr>
              <a:t>Firmadaki </a:t>
            </a:r>
            <a:r>
              <a:rPr lang="tr-TR" sz="2400" dirty="0">
                <a:solidFill>
                  <a:prstClr val="black"/>
                </a:solidFill>
                <a:latin typeface="Arial" panose="020B0604020202020204" pitchFamily="34" charset="0"/>
                <a:ea typeface="Times New Roman"/>
                <a:cs typeface="Arial" panose="020B0604020202020204" pitchFamily="34" charset="0"/>
              </a:rPr>
              <a:t>mevcut durumun kapasite raporu ile uyumlu olması </a:t>
            </a:r>
            <a:r>
              <a:rPr lang="tr-TR" sz="2400" dirty="0" smtClean="0">
                <a:solidFill>
                  <a:prstClr val="black"/>
                </a:solidFill>
                <a:latin typeface="Arial" panose="020B0604020202020204" pitchFamily="34" charset="0"/>
                <a:ea typeface="Times New Roman"/>
                <a:cs typeface="Arial" panose="020B0604020202020204" pitchFamily="34" charset="0"/>
              </a:rPr>
              <a:t>ve </a:t>
            </a:r>
            <a:r>
              <a:rPr lang="tr-TR" sz="2400" dirty="0" smtClean="0">
                <a:solidFill>
                  <a:srgbClr val="FF0000"/>
                </a:solidFill>
                <a:latin typeface="Arial" panose="020B0604020202020204" pitchFamily="34" charset="0"/>
                <a:ea typeface="Times New Roman"/>
                <a:cs typeface="Arial" panose="020B0604020202020204" pitchFamily="34" charset="0"/>
              </a:rPr>
              <a:t>firmanın </a:t>
            </a:r>
            <a:r>
              <a:rPr lang="tr-TR" sz="2400" dirty="0">
                <a:solidFill>
                  <a:srgbClr val="FF0000"/>
                </a:solidFill>
                <a:latin typeface="Arial" panose="020B0604020202020204" pitchFamily="34" charset="0"/>
                <a:ea typeface="Times New Roman"/>
                <a:cs typeface="Arial" panose="020B0604020202020204" pitchFamily="34" charset="0"/>
              </a:rPr>
              <a:t>teyidi </a:t>
            </a:r>
            <a:r>
              <a:rPr lang="tr-TR" sz="2400" dirty="0" smtClean="0">
                <a:solidFill>
                  <a:srgbClr val="FF0000"/>
                </a:solidFill>
                <a:latin typeface="Arial" panose="020B0604020202020204" pitchFamily="34" charset="0"/>
                <a:ea typeface="Times New Roman"/>
                <a:cs typeface="Arial" panose="020B0604020202020204" pitchFamily="34" charset="0"/>
              </a:rPr>
              <a:t>alınması </a:t>
            </a:r>
            <a:r>
              <a:rPr lang="tr-TR" sz="2400" dirty="0" smtClean="0">
                <a:solidFill>
                  <a:prstClr val="black"/>
                </a:solidFill>
                <a:latin typeface="Arial" panose="020B0604020202020204" pitchFamily="34" charset="0"/>
                <a:ea typeface="Times New Roman"/>
                <a:cs typeface="Arial" panose="020B0604020202020204" pitchFamily="34" charset="0"/>
              </a:rPr>
              <a:t>gerekir</a:t>
            </a:r>
            <a:endParaRPr lang="tr-TR" sz="2400" dirty="0">
              <a:solidFill>
                <a:prstClr val="black"/>
              </a:solidFill>
              <a:latin typeface="Arial" panose="020B0604020202020204" pitchFamily="34" charset="0"/>
              <a:ea typeface="Times New Roman"/>
              <a:cs typeface="Arial" panose="020B0604020202020204" pitchFamily="34" charset="0"/>
            </a:endParaRPr>
          </a:p>
          <a:p>
            <a:pPr marL="342900" lvl="0" indent="-342900" algn="just">
              <a:spcBef>
                <a:spcPts val="600"/>
              </a:spcBef>
              <a:spcAft>
                <a:spcPts val="600"/>
              </a:spcAft>
              <a:buClr>
                <a:srgbClr val="FF0000"/>
              </a:buClr>
              <a:buFont typeface="Wingdings" panose="05000000000000000000" pitchFamily="2" charset="2"/>
              <a:buChar char="§"/>
              <a:tabLst>
                <a:tab pos="90170" algn="l"/>
                <a:tab pos="180340" algn="l"/>
              </a:tabLst>
            </a:pPr>
            <a:r>
              <a:rPr lang="tr-TR" sz="2400" dirty="0">
                <a:solidFill>
                  <a:prstClr val="black"/>
                </a:solidFill>
                <a:latin typeface="Arial" panose="020B0604020202020204" pitchFamily="34" charset="0"/>
                <a:ea typeface="Times New Roman"/>
                <a:cs typeface="Arial" panose="020B0604020202020204" pitchFamily="34" charset="0"/>
              </a:rPr>
              <a:t>Aynı adres ve </a:t>
            </a:r>
            <a:r>
              <a:rPr lang="tr-TR" sz="2400" dirty="0">
                <a:solidFill>
                  <a:srgbClr val="FF0000"/>
                </a:solidFill>
                <a:latin typeface="Arial" panose="020B0604020202020204" pitchFamily="34" charset="0"/>
                <a:ea typeface="Times New Roman"/>
                <a:cs typeface="Arial" panose="020B0604020202020204" pitchFamily="34" charset="0"/>
              </a:rPr>
              <a:t>tek bir tesis için birden fazla kapasite raporu </a:t>
            </a:r>
            <a:r>
              <a:rPr lang="tr-TR" sz="2400" dirty="0" smtClean="0">
                <a:solidFill>
                  <a:srgbClr val="FF0000"/>
                </a:solidFill>
                <a:latin typeface="Arial" panose="020B0604020202020204" pitchFamily="34" charset="0"/>
                <a:ea typeface="Times New Roman"/>
                <a:cs typeface="Arial" panose="020B0604020202020204" pitchFamily="34" charset="0"/>
              </a:rPr>
              <a:t>düzenlenmez</a:t>
            </a:r>
          </a:p>
          <a:p>
            <a:pPr marL="342900" lvl="0" indent="-342900" algn="just">
              <a:spcBef>
                <a:spcPts val="600"/>
              </a:spcBef>
              <a:spcAft>
                <a:spcPts val="600"/>
              </a:spcAft>
              <a:buClr>
                <a:srgbClr val="FF0000"/>
              </a:buClr>
              <a:buFont typeface="Wingdings" panose="05000000000000000000" pitchFamily="2" charset="2"/>
              <a:buChar char="§"/>
              <a:tabLst>
                <a:tab pos="90170" algn="l"/>
                <a:tab pos="180340" algn="l"/>
              </a:tabLst>
            </a:pPr>
            <a:r>
              <a:rPr lang="tr-TR" sz="2400" dirty="0" smtClean="0">
                <a:solidFill>
                  <a:prstClr val="black"/>
                </a:solidFill>
                <a:latin typeface="Arial" panose="020B0604020202020204" pitchFamily="34" charset="0"/>
                <a:ea typeface="Times New Roman"/>
                <a:cs typeface="Arial" panose="020B0604020202020204" pitchFamily="34" charset="0"/>
              </a:rPr>
              <a:t>Eksperlerin </a:t>
            </a:r>
            <a:r>
              <a:rPr lang="tr-TR" sz="2400" dirty="0">
                <a:solidFill>
                  <a:prstClr val="black"/>
                </a:solidFill>
                <a:latin typeface="Arial" panose="020B0604020202020204" pitchFamily="34" charset="0"/>
                <a:ea typeface="Times New Roman"/>
                <a:cs typeface="Arial" panose="020B0604020202020204" pitchFamily="34" charset="0"/>
              </a:rPr>
              <a:t>daha aktif olması, </a:t>
            </a:r>
            <a:r>
              <a:rPr lang="tr-TR" sz="2400" dirty="0" smtClean="0">
                <a:solidFill>
                  <a:srgbClr val="FF0000"/>
                </a:solidFill>
                <a:latin typeface="Arial" panose="020B0604020202020204" pitchFamily="34" charset="0"/>
                <a:ea typeface="Times New Roman"/>
                <a:cs typeface="Arial" panose="020B0604020202020204" pitchFamily="34" charset="0"/>
              </a:rPr>
              <a:t>kriterler ve uygulamalar </a:t>
            </a:r>
            <a:r>
              <a:rPr lang="tr-TR" sz="2400" dirty="0">
                <a:solidFill>
                  <a:srgbClr val="FF0000"/>
                </a:solidFill>
                <a:latin typeface="Arial" panose="020B0604020202020204" pitchFamily="34" charset="0"/>
                <a:ea typeface="Times New Roman"/>
                <a:cs typeface="Arial" panose="020B0604020202020204" pitchFamily="34" charset="0"/>
              </a:rPr>
              <a:t>konusunda </a:t>
            </a:r>
            <a:r>
              <a:rPr lang="tr-TR" sz="2400" dirty="0" smtClean="0">
                <a:solidFill>
                  <a:srgbClr val="FF0000"/>
                </a:solidFill>
                <a:latin typeface="Arial" panose="020B0604020202020204" pitchFamily="34" charset="0"/>
                <a:ea typeface="Times New Roman"/>
                <a:cs typeface="Arial" panose="020B0604020202020204" pitchFamily="34" charset="0"/>
              </a:rPr>
              <a:t>Birliğimiz </a:t>
            </a:r>
            <a:r>
              <a:rPr lang="tr-TR" sz="2400" dirty="0">
                <a:solidFill>
                  <a:srgbClr val="FF0000"/>
                </a:solidFill>
                <a:latin typeface="Arial" panose="020B0604020202020204" pitchFamily="34" charset="0"/>
                <a:ea typeface="Times New Roman"/>
                <a:cs typeface="Arial" panose="020B0604020202020204" pitchFamily="34" charset="0"/>
              </a:rPr>
              <a:t>ile irtibatlı olması</a:t>
            </a:r>
            <a:r>
              <a:rPr lang="tr-TR" sz="2400" dirty="0">
                <a:solidFill>
                  <a:prstClr val="black"/>
                </a:solidFill>
                <a:latin typeface="Arial" panose="020B0604020202020204" pitchFamily="34" charset="0"/>
                <a:ea typeface="Times New Roman"/>
                <a:cs typeface="Arial" panose="020B0604020202020204" pitchFamily="34" charset="0"/>
              </a:rPr>
              <a:t> ve bilgi akışının sağlanması önem arz etmektedir.</a:t>
            </a:r>
          </a:p>
          <a:p>
            <a:pPr marL="342900" lvl="0" indent="-342900" algn="just">
              <a:lnSpc>
                <a:spcPct val="150000"/>
              </a:lnSpc>
              <a:spcAft>
                <a:spcPts val="600"/>
              </a:spcAft>
              <a:buFont typeface="Arial"/>
              <a:buChar char="-"/>
              <a:tabLst>
                <a:tab pos="90170" algn="l"/>
                <a:tab pos="180340" algn="l"/>
              </a:tabLst>
            </a:pPr>
            <a:endParaRPr lang="tr-TR" dirty="0">
              <a:solidFill>
                <a:prstClr val="black"/>
              </a:solidFill>
              <a:latin typeface="Times New Roman"/>
              <a:ea typeface="Times New Roman"/>
            </a:endParaRPr>
          </a:p>
        </p:txBody>
      </p:sp>
    </p:spTree>
    <p:extLst>
      <p:ext uri="{BB962C8B-B14F-4D97-AF65-F5344CB8AC3E}">
        <p14:creationId xmlns:p14="http://schemas.microsoft.com/office/powerpoint/2010/main" val="1779182433"/>
      </p:ext>
    </p:extLst>
  </p:cSld>
  <p:clrMapOvr>
    <a:masterClrMapping/>
  </p:clrMapOvr>
  <p:transition advClick="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1938992"/>
          </a:xfrm>
          <a:prstGeom prst="rect">
            <a:avLst/>
          </a:prstGeom>
        </p:spPr>
        <p:txBody>
          <a:bodyPr wrap="square">
            <a:spAutoFit/>
          </a:bodyPr>
          <a:lstStyle/>
          <a:p>
            <a:pPr algn="ctr">
              <a:lnSpc>
                <a:spcPct val="150000"/>
              </a:lnSpc>
              <a:defRPr/>
            </a:pPr>
            <a:endParaRPr lang="tr-TR" sz="4000" b="1" dirty="0" smtClean="0"/>
          </a:p>
          <a:p>
            <a:pPr algn="ctr">
              <a:lnSpc>
                <a:spcPct val="150000"/>
              </a:lnSpc>
              <a:defRPr/>
            </a:pPr>
            <a:endParaRPr lang="tr-TR" sz="4000" b="1" dirty="0" smtClean="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2" name="Slayt Numarası Yer Tutucusu 1"/>
          <p:cNvSpPr>
            <a:spLocks noGrp="1"/>
          </p:cNvSpPr>
          <p:nvPr>
            <p:ph type="sldNum" sz="quarter" idx="12"/>
          </p:nvPr>
        </p:nvSpPr>
        <p:spPr>
          <a:xfrm>
            <a:off x="7884368" y="6356350"/>
            <a:ext cx="802432" cy="365125"/>
          </a:xfrm>
        </p:spPr>
        <p:txBody>
          <a:bodyPr/>
          <a:lstStyle/>
          <a:p>
            <a:r>
              <a:rPr lang="tr-TR" dirty="0" smtClean="0"/>
              <a:t>48</a:t>
            </a:r>
            <a:endParaRPr lang="tr-TR" dirty="0"/>
          </a:p>
        </p:txBody>
      </p:sp>
      <p:sp>
        <p:nvSpPr>
          <p:cNvPr id="4" name="Oval 3"/>
          <p:cNvSpPr/>
          <p:nvPr/>
        </p:nvSpPr>
        <p:spPr>
          <a:xfrm>
            <a:off x="268660" y="620688"/>
            <a:ext cx="833578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latin typeface="Arial" panose="020B0604020202020204" pitchFamily="34" charset="0"/>
                <a:cs typeface="Arial" panose="020B0604020202020204" pitchFamily="34" charset="0"/>
              </a:rPr>
              <a:t>Odalarda belge bedelleri ve ücretler</a:t>
            </a:r>
          </a:p>
        </p:txBody>
      </p:sp>
      <p:sp>
        <p:nvSpPr>
          <p:cNvPr id="6" name="Metin kutusu 5"/>
          <p:cNvSpPr txBox="1"/>
          <p:nvPr/>
        </p:nvSpPr>
        <p:spPr>
          <a:xfrm>
            <a:off x="467543" y="1556792"/>
            <a:ext cx="8298061" cy="923330"/>
          </a:xfrm>
          <a:prstGeom prst="rect">
            <a:avLst/>
          </a:prstGeom>
          <a:noFill/>
        </p:spPr>
        <p:txBody>
          <a:bodyPr wrap="square" rtlCol="0">
            <a:spAutoFit/>
          </a:bodyPr>
          <a:lstStyle/>
          <a:p>
            <a:endParaRPr lang="tr-TR" dirty="0" smtClean="0"/>
          </a:p>
          <a:p>
            <a:endParaRPr lang="tr-TR" dirty="0" smtClean="0"/>
          </a:p>
          <a:p>
            <a:endParaRPr lang="tr-TR" dirty="0"/>
          </a:p>
        </p:txBody>
      </p:sp>
      <p:sp>
        <p:nvSpPr>
          <p:cNvPr id="3" name="Metin kutusu 2"/>
          <p:cNvSpPr txBox="1"/>
          <p:nvPr/>
        </p:nvSpPr>
        <p:spPr>
          <a:xfrm>
            <a:off x="268660" y="1412776"/>
            <a:ext cx="8496944" cy="4241161"/>
          </a:xfrm>
          <a:prstGeom prst="rect">
            <a:avLst/>
          </a:prstGeom>
          <a:noFill/>
        </p:spPr>
        <p:txBody>
          <a:bodyPr wrap="square" rtlCol="0">
            <a:spAutoFit/>
          </a:bodyPr>
          <a:lstStyle/>
          <a:p>
            <a:pPr marL="342900" lvl="0" indent="-342900" algn="just">
              <a:buClr>
                <a:srgbClr val="FF0000"/>
              </a:buClr>
              <a:buFont typeface="Wingdings" panose="05000000000000000000" pitchFamily="2" charset="2"/>
              <a:buChar char="§"/>
            </a:pPr>
            <a:r>
              <a:rPr lang="tr-TR" sz="2200" b="1" dirty="0">
                <a:solidFill>
                  <a:prstClr val="black"/>
                </a:solidFill>
                <a:latin typeface="Arial" panose="020B0604020202020204" pitchFamily="34" charset="0"/>
                <a:ea typeface="Times New Roman"/>
                <a:cs typeface="Arial" panose="020B0604020202020204" pitchFamily="34" charset="0"/>
              </a:rPr>
              <a:t>TOBB Kanununun 26. maddesi </a:t>
            </a:r>
            <a:r>
              <a:rPr lang="tr-TR" sz="2200" b="1" dirty="0" smtClean="0">
                <a:solidFill>
                  <a:prstClr val="black"/>
                </a:solidFill>
                <a:latin typeface="Arial" panose="020B0604020202020204" pitchFamily="34" charset="0"/>
                <a:ea typeface="Times New Roman"/>
                <a:cs typeface="Arial" panose="020B0604020202020204" pitchFamily="34" charset="0"/>
              </a:rPr>
              <a:t> ve</a:t>
            </a:r>
            <a:endParaRPr lang="tr-TR" sz="2200" b="1" dirty="0">
              <a:solidFill>
                <a:prstClr val="black"/>
              </a:solidFill>
              <a:latin typeface="Arial" panose="020B0604020202020204" pitchFamily="34" charset="0"/>
              <a:ea typeface="Times New Roman"/>
              <a:cs typeface="Arial" panose="020B0604020202020204" pitchFamily="34" charset="0"/>
            </a:endParaRPr>
          </a:p>
          <a:p>
            <a:pPr marL="342900" lvl="0" indent="-342900" algn="just">
              <a:lnSpc>
                <a:spcPct val="115000"/>
              </a:lnSpc>
              <a:buClr>
                <a:srgbClr val="FF0000"/>
              </a:buClr>
              <a:buFont typeface="Wingdings" panose="05000000000000000000" pitchFamily="2" charset="2"/>
              <a:buChar char="§"/>
            </a:pPr>
            <a:r>
              <a:rPr lang="tr-TR" sz="2200" b="1" dirty="0">
                <a:solidFill>
                  <a:prstClr val="black"/>
                </a:solidFill>
                <a:latin typeface="Arial"/>
                <a:ea typeface="Calibri"/>
                <a:cs typeface="Times New Roman"/>
              </a:rPr>
              <a:t>Hakem, Bilirkişi ve Eksper Listelerini Düzenleme Usul ve                Esasları Hakkında </a:t>
            </a:r>
            <a:r>
              <a:rPr lang="tr-TR" sz="2200" b="1" dirty="0" smtClean="0">
                <a:solidFill>
                  <a:prstClr val="black"/>
                </a:solidFill>
                <a:latin typeface="Arial"/>
                <a:ea typeface="Calibri"/>
                <a:cs typeface="Times New Roman"/>
              </a:rPr>
              <a:t>Yönetmelik çerçevesinde;</a:t>
            </a:r>
            <a:endParaRPr lang="tr-TR" sz="2400" dirty="0">
              <a:solidFill>
                <a:prstClr val="black"/>
              </a:solidFill>
              <a:ea typeface="Calibri"/>
              <a:cs typeface="Times New Roman"/>
            </a:endParaRPr>
          </a:p>
          <a:p>
            <a:pPr marL="342900" lvl="0" indent="-342900" algn="just">
              <a:lnSpc>
                <a:spcPct val="150000"/>
              </a:lnSpc>
              <a:buClr>
                <a:srgbClr val="FF0000"/>
              </a:buClr>
              <a:buFont typeface="Wingdings" panose="05000000000000000000" pitchFamily="2" charset="2"/>
              <a:buChar char="§"/>
            </a:pPr>
            <a:r>
              <a:rPr lang="tr-TR" sz="2400" dirty="0" smtClean="0">
                <a:solidFill>
                  <a:prstClr val="black"/>
                </a:solidFill>
                <a:latin typeface="Arial" panose="020B0604020202020204" pitchFamily="34" charset="0"/>
                <a:ea typeface="Calibri"/>
                <a:cs typeface="Arial" panose="020B0604020202020204" pitchFamily="34" charset="0"/>
              </a:rPr>
              <a:t>Görevlendirilen </a:t>
            </a:r>
            <a:r>
              <a:rPr lang="tr-TR" sz="2400" dirty="0">
                <a:solidFill>
                  <a:prstClr val="black"/>
                </a:solidFill>
                <a:latin typeface="Arial" panose="020B0604020202020204" pitchFamily="34" charset="0"/>
                <a:ea typeface="Calibri"/>
                <a:cs typeface="Arial" panose="020B0604020202020204" pitchFamily="34" charset="0"/>
              </a:rPr>
              <a:t>ekspere ödenecek ücretin bedeli </a:t>
            </a:r>
          </a:p>
          <a:p>
            <a:pPr marL="342900" lvl="0" indent="-342900" algn="just">
              <a:lnSpc>
                <a:spcPct val="150000"/>
              </a:lnSpc>
              <a:buClr>
                <a:srgbClr val="FF0000"/>
              </a:buClr>
              <a:buFont typeface="Wingdings" panose="05000000000000000000" pitchFamily="2" charset="2"/>
              <a:buChar char="§"/>
            </a:pPr>
            <a:r>
              <a:rPr lang="tr-TR" sz="2400" dirty="0">
                <a:solidFill>
                  <a:prstClr val="black"/>
                </a:solidFill>
                <a:latin typeface="Arial" panose="020B0604020202020204" pitchFamily="34" charset="0"/>
                <a:ea typeface="Calibri"/>
                <a:cs typeface="Arial" panose="020B0604020202020204" pitchFamily="34" charset="0"/>
              </a:rPr>
              <a:t>Önceden meclisçe belirlenen tarifelere göre </a:t>
            </a:r>
          </a:p>
          <a:p>
            <a:pPr marL="342900" lvl="0" indent="-342900" algn="just">
              <a:lnSpc>
                <a:spcPct val="150000"/>
              </a:lnSpc>
              <a:buClr>
                <a:srgbClr val="FF0000"/>
              </a:buClr>
              <a:buFont typeface="Wingdings" panose="05000000000000000000" pitchFamily="2" charset="2"/>
              <a:buChar char="§"/>
            </a:pPr>
            <a:r>
              <a:rPr lang="tr-TR" sz="2400" dirty="0">
                <a:solidFill>
                  <a:prstClr val="black"/>
                </a:solidFill>
                <a:latin typeface="Arial" panose="020B0604020202020204" pitchFamily="34" charset="0"/>
                <a:ea typeface="Calibri"/>
                <a:cs typeface="Arial" panose="020B0604020202020204" pitchFamily="34" charset="0"/>
              </a:rPr>
              <a:t>Hizmetin verildiği </a:t>
            </a:r>
            <a:r>
              <a:rPr lang="tr-TR" sz="2400" dirty="0" smtClean="0">
                <a:solidFill>
                  <a:prstClr val="black"/>
                </a:solidFill>
                <a:latin typeface="Arial" panose="020B0604020202020204" pitchFamily="34" charset="0"/>
                <a:ea typeface="Calibri"/>
                <a:cs typeface="Arial" panose="020B0604020202020204" pitchFamily="34" charset="0"/>
              </a:rPr>
              <a:t>kişilerden/firmalardan </a:t>
            </a:r>
            <a:r>
              <a:rPr lang="tr-TR" sz="2400" dirty="0">
                <a:solidFill>
                  <a:prstClr val="black"/>
                </a:solidFill>
                <a:latin typeface="Arial" panose="020B0604020202020204" pitchFamily="34" charset="0"/>
                <a:ea typeface="Calibri"/>
                <a:cs typeface="Arial" panose="020B0604020202020204" pitchFamily="34" charset="0"/>
              </a:rPr>
              <a:t>tahsil edilir </a:t>
            </a:r>
          </a:p>
          <a:p>
            <a:pPr marL="342900" lvl="0" indent="-342900" algn="just">
              <a:lnSpc>
                <a:spcPct val="150000"/>
              </a:lnSpc>
              <a:buClr>
                <a:srgbClr val="FF0000"/>
              </a:buClr>
              <a:buFont typeface="Wingdings" panose="05000000000000000000" pitchFamily="2" charset="2"/>
              <a:buChar char="§"/>
            </a:pPr>
            <a:r>
              <a:rPr lang="tr-TR" sz="2400" dirty="0">
                <a:solidFill>
                  <a:prstClr val="black"/>
                </a:solidFill>
                <a:latin typeface="Arial" panose="020B0604020202020204" pitchFamily="34" charset="0"/>
                <a:ea typeface="Calibri"/>
                <a:cs typeface="Arial" panose="020B0604020202020204" pitchFamily="34" charset="0"/>
              </a:rPr>
              <a:t>Oda hesabına intikal ettirilir </a:t>
            </a:r>
          </a:p>
          <a:p>
            <a:pPr marL="342900" indent="-342900" algn="just">
              <a:spcBef>
                <a:spcPts val="600"/>
              </a:spcBef>
              <a:buClr>
                <a:srgbClr val="FF0000"/>
              </a:buClr>
              <a:buFont typeface="Wingdings" panose="05000000000000000000" pitchFamily="2" charset="2"/>
              <a:buChar char="§"/>
            </a:pPr>
            <a:r>
              <a:rPr lang="tr-TR" sz="2400" dirty="0">
                <a:solidFill>
                  <a:prstClr val="black"/>
                </a:solidFill>
                <a:latin typeface="Arial" panose="020B0604020202020204" pitchFamily="34" charset="0"/>
                <a:ea typeface="Calibri"/>
                <a:cs typeface="Arial" panose="020B0604020202020204" pitchFamily="34" charset="0"/>
              </a:rPr>
              <a:t>Bu ücretler </a:t>
            </a:r>
            <a:r>
              <a:rPr lang="tr-TR" sz="2400" dirty="0" smtClean="0">
                <a:solidFill>
                  <a:prstClr val="black"/>
                </a:solidFill>
                <a:latin typeface="Arial" panose="020B0604020202020204" pitchFamily="34" charset="0"/>
                <a:ea typeface="Calibri"/>
                <a:cs typeface="Arial" panose="020B0604020202020204" pitchFamily="34" charset="0"/>
              </a:rPr>
              <a:t>serbest </a:t>
            </a:r>
            <a:r>
              <a:rPr lang="tr-TR" sz="2400" dirty="0">
                <a:solidFill>
                  <a:prstClr val="black"/>
                </a:solidFill>
                <a:latin typeface="Arial" panose="020B0604020202020204" pitchFamily="34" charset="0"/>
                <a:ea typeface="Calibri"/>
                <a:cs typeface="Arial" panose="020B0604020202020204" pitchFamily="34" charset="0"/>
              </a:rPr>
              <a:t>meslek makbuzu veya gider </a:t>
            </a:r>
            <a:r>
              <a:rPr lang="tr-TR" sz="2400" dirty="0" smtClean="0">
                <a:solidFill>
                  <a:prstClr val="black"/>
                </a:solidFill>
                <a:latin typeface="Arial" panose="020B0604020202020204" pitchFamily="34" charset="0"/>
                <a:ea typeface="Calibri"/>
                <a:cs typeface="Arial" panose="020B0604020202020204" pitchFamily="34" charset="0"/>
              </a:rPr>
              <a:t>makbuzu ile</a:t>
            </a:r>
            <a:r>
              <a:rPr lang="tr-TR" sz="2400" dirty="0">
                <a:solidFill>
                  <a:prstClr val="black"/>
                </a:solidFill>
                <a:latin typeface="Arial" panose="020B0604020202020204" pitchFamily="34" charset="0"/>
                <a:ea typeface="Calibri"/>
                <a:cs typeface="Arial" panose="020B0604020202020204" pitchFamily="34" charset="0"/>
              </a:rPr>
              <a:t> </a:t>
            </a:r>
            <a:r>
              <a:rPr lang="tr-TR" sz="2400" dirty="0" smtClean="0">
                <a:solidFill>
                  <a:prstClr val="black"/>
                </a:solidFill>
                <a:latin typeface="Arial" panose="020B0604020202020204" pitchFamily="34" charset="0"/>
                <a:ea typeface="Calibri"/>
                <a:cs typeface="Arial" panose="020B0604020202020204" pitchFamily="34" charset="0"/>
              </a:rPr>
              <a:t>eksperlere ödenir</a:t>
            </a:r>
          </a:p>
        </p:txBody>
      </p:sp>
    </p:spTree>
    <p:extLst>
      <p:ext uri="{BB962C8B-B14F-4D97-AF65-F5344CB8AC3E}">
        <p14:creationId xmlns:p14="http://schemas.microsoft.com/office/powerpoint/2010/main" val="4265034129"/>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9592" y="1340768"/>
            <a:ext cx="7056784" cy="4104456"/>
          </a:xfrm>
        </p:spPr>
        <p:txBody>
          <a:bodyPr>
            <a:noAutofit/>
          </a:bodyPr>
          <a:lstStyle/>
          <a:p>
            <a:pPr>
              <a:spcBef>
                <a:spcPts val="600"/>
              </a:spcBef>
              <a:spcAft>
                <a:spcPts val="600"/>
              </a:spcAft>
            </a:pPr>
            <a:endParaRPr lang="tr-TR" sz="2400" dirty="0" smtClean="0">
              <a:latin typeface="Arial" panose="020B0604020202020204" pitchFamily="34" charset="0"/>
              <a:cs typeface="Arial" panose="020B0604020202020204" pitchFamily="34" charset="0"/>
            </a:endParaRPr>
          </a:p>
          <a:p>
            <a:pPr>
              <a:spcBef>
                <a:spcPts val="600"/>
              </a:spcBef>
              <a:spcAft>
                <a:spcPts val="600"/>
              </a:spcAft>
            </a:pPr>
            <a:r>
              <a:rPr lang="tr-TR" sz="2400" dirty="0" smtClean="0">
                <a:latin typeface="Arial" panose="020B0604020202020204" pitchFamily="34" charset="0"/>
                <a:cs typeface="Arial" panose="020B0604020202020204" pitchFamily="34" charset="0"/>
              </a:rPr>
              <a:t>2008 yılında başlanılan otomasyon sistemi </a:t>
            </a:r>
            <a:r>
              <a:rPr lang="tr-TR" sz="2400" dirty="0">
                <a:latin typeface="Arial" panose="020B0604020202020204" pitchFamily="34" charset="0"/>
                <a:cs typeface="Arial" panose="020B0604020202020204" pitchFamily="34" charset="0"/>
              </a:rPr>
              <a:t>2012 yılında tüm odalarımız kullanmaya </a:t>
            </a:r>
            <a:r>
              <a:rPr lang="tr-TR" sz="2400" dirty="0" smtClean="0">
                <a:latin typeface="Arial" panose="020B0604020202020204" pitchFamily="34" charset="0"/>
                <a:cs typeface="Arial" panose="020B0604020202020204" pitchFamily="34" charset="0"/>
              </a:rPr>
              <a:t>başlamıştır </a:t>
            </a:r>
            <a:endParaRPr lang="tr-TR" sz="2400" dirty="0">
              <a:latin typeface="Arial" panose="020B0604020202020204" pitchFamily="34" charset="0"/>
              <a:cs typeface="Arial" panose="020B0604020202020204" pitchFamily="34" charset="0"/>
            </a:endParaRPr>
          </a:p>
          <a:p>
            <a:pPr>
              <a:lnSpc>
                <a:spcPct val="150000"/>
              </a:lnSpc>
              <a:spcBef>
                <a:spcPts val="600"/>
              </a:spcBef>
              <a:spcAft>
                <a:spcPts val="600"/>
              </a:spcAft>
            </a:pPr>
            <a:r>
              <a:rPr lang="tr-TR" sz="2400" dirty="0" smtClean="0">
                <a:latin typeface="Arial" panose="020B0604020202020204" pitchFamily="34" charset="0"/>
                <a:cs typeface="Arial" panose="020B0604020202020204" pitchFamily="34" charset="0"/>
              </a:rPr>
              <a:t>PRODCOM </a:t>
            </a:r>
            <a:r>
              <a:rPr lang="tr-TR" sz="2400" dirty="0">
                <a:latin typeface="Arial" panose="020B0604020202020204" pitchFamily="34" charset="0"/>
                <a:cs typeface="Arial" panose="020B0604020202020204" pitchFamily="34" charset="0"/>
              </a:rPr>
              <a:t>2010 kodlama sistemi </a:t>
            </a:r>
            <a:r>
              <a:rPr lang="tr-TR" sz="2400" dirty="0" smtClean="0">
                <a:latin typeface="Arial" panose="020B0604020202020204" pitchFamily="34" charset="0"/>
                <a:cs typeface="Arial" panose="020B0604020202020204" pitchFamily="34" charset="0"/>
              </a:rPr>
              <a:t>kullanılıyor</a:t>
            </a:r>
          </a:p>
          <a:p>
            <a:pPr>
              <a:spcBef>
                <a:spcPts val="600"/>
              </a:spcBef>
              <a:spcAft>
                <a:spcPts val="600"/>
              </a:spcAft>
            </a:pPr>
            <a:r>
              <a:rPr lang="tr-TR" sz="2400" dirty="0" smtClean="0">
                <a:latin typeface="Arial" panose="020B0604020202020204" pitchFamily="34" charset="0"/>
                <a:cs typeface="Arial" panose="020B0604020202020204" pitchFamily="34" charset="0"/>
              </a:rPr>
              <a:t>Otomasyon </a:t>
            </a:r>
            <a:r>
              <a:rPr lang="tr-TR" sz="2400" dirty="0">
                <a:latin typeface="Arial" panose="020B0604020202020204" pitchFamily="34" charset="0"/>
                <a:cs typeface="Arial" panose="020B0604020202020204" pitchFamily="34" charset="0"/>
              </a:rPr>
              <a:t>Sisteminin başlamasıyla </a:t>
            </a:r>
            <a:r>
              <a:rPr lang="tr-TR" sz="2400" dirty="0" smtClean="0">
                <a:latin typeface="Arial" panose="020B0604020202020204" pitchFamily="34" charset="0"/>
                <a:cs typeface="Arial" panose="020B0604020202020204" pitchFamily="34" charset="0"/>
              </a:rPr>
              <a:t>posta kağıt vb. masraflar kalkmıştır</a:t>
            </a:r>
          </a:p>
          <a:p>
            <a:pPr marL="0" indent="0" algn="just">
              <a:spcAft>
                <a:spcPts val="1200"/>
              </a:spcAft>
              <a:buNone/>
            </a:pPr>
            <a:endParaRPr lang="tr-TR" sz="2400" b="1" dirty="0">
              <a:latin typeface="Arial" panose="020B0604020202020204" pitchFamily="34" charset="0"/>
              <a:cs typeface="Arial" panose="020B0604020202020204" pitchFamily="34" charset="0"/>
            </a:endParaRPr>
          </a:p>
        </p:txBody>
      </p:sp>
      <p:sp>
        <p:nvSpPr>
          <p:cNvPr id="2" name="Slayt Numarası Yer Tutucusu 1"/>
          <p:cNvSpPr>
            <a:spLocks noGrp="1"/>
          </p:cNvSpPr>
          <p:nvPr>
            <p:ph type="sldNum" sz="quarter" idx="12"/>
          </p:nvPr>
        </p:nvSpPr>
        <p:spPr/>
        <p:txBody>
          <a:bodyPr/>
          <a:lstStyle/>
          <a:p>
            <a:pPr algn="r">
              <a:defRPr/>
            </a:pPr>
            <a:fld id="{17827B9E-9019-4F27-831F-8FC77C559AF5}" type="slidenum">
              <a:rPr lang="en-US" smtClean="0">
                <a:solidFill>
                  <a:prstClr val="black"/>
                </a:solidFill>
              </a:rPr>
              <a:pPr algn="r">
                <a:defRPr/>
              </a:pPr>
              <a:t>5</a:t>
            </a:fld>
            <a:endParaRPr lang="en-US" dirty="0">
              <a:solidFill>
                <a:prstClr val="black"/>
              </a:solidFill>
            </a:endParaRP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
        <p:nvSpPr>
          <p:cNvPr id="7" name="Text Box 5"/>
          <p:cNvSpPr txBox="1">
            <a:spLocks noChangeArrowheads="1"/>
          </p:cNvSpPr>
          <p:nvPr/>
        </p:nvSpPr>
        <p:spPr bwMode="auto">
          <a:xfrm>
            <a:off x="6156176" y="401698"/>
            <a:ext cx="2608684"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wrap="square">
            <a:spAutoFit/>
          </a:bodyPr>
          <a:lstStyle/>
          <a:p>
            <a:pPr>
              <a:spcBef>
                <a:spcPct val="0"/>
              </a:spcBef>
              <a:defRPr/>
            </a:pPr>
            <a:r>
              <a:rPr lang="tr-TR" sz="2000" dirty="0" smtClean="0">
                <a:solidFill>
                  <a:srgbClr val="1F497D"/>
                </a:solidFill>
              </a:rPr>
              <a:t>Sanayi Müdürlüğü</a:t>
            </a:r>
            <a:endParaRPr lang="tr-TR" sz="2000" dirty="0">
              <a:solidFill>
                <a:srgbClr val="1F497D"/>
              </a:solidFill>
            </a:endParaRPr>
          </a:p>
        </p:txBody>
      </p:sp>
    </p:spTree>
    <p:extLst>
      <p:ext uri="{BB962C8B-B14F-4D97-AF65-F5344CB8AC3E}">
        <p14:creationId xmlns:p14="http://schemas.microsoft.com/office/powerpoint/2010/main" val="687096945"/>
      </p:ext>
    </p:extLst>
  </p:cSld>
  <p:clrMapOvr>
    <a:masterClrMapping/>
  </p:clrMapOvr>
  <p:transition advClick="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ikdörtgen"/>
          <p:cNvSpPr/>
          <p:nvPr/>
        </p:nvSpPr>
        <p:spPr>
          <a:xfrm>
            <a:off x="268660" y="1124744"/>
            <a:ext cx="8496944" cy="2862322"/>
          </a:xfrm>
          <a:prstGeom prst="rect">
            <a:avLst/>
          </a:prstGeom>
        </p:spPr>
        <p:txBody>
          <a:bodyPr wrap="square">
            <a:spAutoFit/>
          </a:bodyPr>
          <a:lstStyle/>
          <a:p>
            <a:pPr algn="ctr">
              <a:lnSpc>
                <a:spcPct val="150000"/>
              </a:lnSpc>
              <a:defRPr/>
            </a:pPr>
            <a:endParaRPr lang="tr-TR" sz="4000" b="1" dirty="0"/>
          </a:p>
          <a:p>
            <a:pPr algn="ctr">
              <a:lnSpc>
                <a:spcPct val="150000"/>
              </a:lnSpc>
              <a:defRPr/>
            </a:pPr>
            <a:r>
              <a:rPr lang="tr-TR" sz="4000" b="1" dirty="0" smtClean="0">
                <a:solidFill>
                  <a:srgbClr val="FF0000"/>
                </a:solidFill>
              </a:rPr>
              <a:t>Teşekkür eder </a:t>
            </a:r>
          </a:p>
          <a:p>
            <a:pPr algn="ctr">
              <a:lnSpc>
                <a:spcPct val="150000"/>
              </a:lnSpc>
              <a:defRPr/>
            </a:pPr>
            <a:r>
              <a:rPr lang="tr-TR" sz="4000" b="1" dirty="0" smtClean="0">
                <a:solidFill>
                  <a:srgbClr val="FF0000"/>
                </a:solidFill>
              </a:rPr>
              <a:t>Başarılar dilerim</a:t>
            </a:r>
            <a:endParaRPr lang="tr-TR" sz="4000" b="1" dirty="0" smtClean="0">
              <a:solidFill>
                <a:srgbClr val="FF0000"/>
              </a:solidFill>
            </a:endParaRPr>
          </a:p>
        </p:txBody>
      </p:sp>
      <p:sp>
        <p:nvSpPr>
          <p:cNvPr id="7"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chemeClr val="tx2"/>
                </a:solidFill>
              </a:rPr>
              <a:t>Reel Sektör Ar-</a:t>
            </a:r>
            <a:r>
              <a:rPr lang="tr-TR" sz="2000" dirty="0" err="1">
                <a:solidFill>
                  <a:schemeClr val="tx2"/>
                </a:solidFill>
              </a:rPr>
              <a:t>Ge</a:t>
            </a:r>
            <a:r>
              <a:rPr lang="tr-TR" sz="2000" dirty="0">
                <a:solidFill>
                  <a:schemeClr val="tx2"/>
                </a:solidFill>
              </a:rPr>
              <a:t> ve Uygulama Dairesi</a:t>
            </a:r>
          </a:p>
        </p:txBody>
      </p:sp>
      <p:sp>
        <p:nvSpPr>
          <p:cNvPr id="2" name="Slayt Numarası Yer Tutucusu 1"/>
          <p:cNvSpPr>
            <a:spLocks noGrp="1"/>
          </p:cNvSpPr>
          <p:nvPr>
            <p:ph type="sldNum" sz="quarter" idx="12"/>
          </p:nvPr>
        </p:nvSpPr>
        <p:spPr>
          <a:xfrm>
            <a:off x="7884368" y="6356350"/>
            <a:ext cx="802432" cy="365125"/>
          </a:xfrm>
        </p:spPr>
        <p:txBody>
          <a:bodyPr/>
          <a:lstStyle/>
          <a:p>
            <a:endParaRPr lang="tr-TR" dirty="0"/>
          </a:p>
        </p:txBody>
      </p:sp>
    </p:spTree>
    <p:extLst>
      <p:ext uri="{BB962C8B-B14F-4D97-AF65-F5344CB8AC3E}">
        <p14:creationId xmlns:p14="http://schemas.microsoft.com/office/powerpoint/2010/main" val="3307740789"/>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638615"/>
            <a:ext cx="4680520" cy="576064"/>
          </a:xfrm>
        </p:spPr>
        <p:txBody>
          <a:bodyPr>
            <a:normAutofit fontScale="90000"/>
          </a:bodyPr>
          <a:lstStyle/>
          <a:p>
            <a:pPr>
              <a:lnSpc>
                <a:spcPct val="115000"/>
              </a:lnSpc>
              <a:spcAft>
                <a:spcPts val="1000"/>
              </a:spcAft>
            </a:pPr>
            <a:r>
              <a:rPr lang="tr-TR" sz="2400" b="1" dirty="0" smtClean="0">
                <a:latin typeface="Arial" panose="020B0604020202020204" pitchFamily="34" charset="0"/>
                <a:ea typeface="Calibri"/>
                <a:cs typeface="Arial" panose="020B0604020202020204" pitchFamily="34" charset="0"/>
              </a:rPr>
              <a:t/>
            </a:r>
            <a:br>
              <a:rPr lang="tr-TR" sz="2400" b="1" dirty="0" smtClean="0">
                <a:latin typeface="Arial" panose="020B0604020202020204" pitchFamily="34" charset="0"/>
                <a:ea typeface="Calibri"/>
                <a:cs typeface="Arial" panose="020B0604020202020204" pitchFamily="34" charset="0"/>
              </a:rPr>
            </a:br>
            <a:r>
              <a:rPr lang="tr-TR" b="1" dirty="0" smtClean="0">
                <a:latin typeface="Arial" panose="020B0604020202020204" pitchFamily="34" charset="0"/>
                <a:ea typeface="Calibri"/>
                <a:cs typeface="Arial" panose="020B0604020202020204" pitchFamily="34" charset="0"/>
              </a:rPr>
              <a:t>Eğitimin Amacı</a:t>
            </a:r>
            <a:r>
              <a:rPr lang="tr-TR" sz="2400" dirty="0">
                <a:latin typeface="Arial" panose="020B0604020202020204" pitchFamily="34" charset="0"/>
                <a:ea typeface="Calibri"/>
                <a:cs typeface="Arial" panose="020B0604020202020204" pitchFamily="34" charset="0"/>
              </a:rPr>
              <a:t/>
            </a:r>
            <a:br>
              <a:rPr lang="tr-TR" sz="2400" dirty="0">
                <a:latin typeface="Arial" panose="020B0604020202020204" pitchFamily="34" charset="0"/>
                <a:ea typeface="Calibri"/>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83568" y="1235601"/>
            <a:ext cx="8003232" cy="4929703"/>
          </a:xfrm>
        </p:spPr>
        <p:txBody>
          <a:bodyPr>
            <a:noAutofit/>
          </a:bodyPr>
          <a:lstStyle/>
          <a:p>
            <a:pPr lvl="0">
              <a:spcBef>
                <a:spcPts val="600"/>
              </a:spcBef>
              <a:spcAft>
                <a:spcPts val="600"/>
              </a:spcAft>
            </a:pPr>
            <a:r>
              <a:rPr lang="tr-TR" sz="2400" dirty="0" smtClean="0">
                <a:solidFill>
                  <a:prstClr val="black"/>
                </a:solidFill>
                <a:latin typeface="Arial" panose="020B0604020202020204" pitchFamily="34" charset="0"/>
                <a:cs typeface="Arial" panose="020B0604020202020204" pitchFamily="34" charset="0"/>
              </a:rPr>
              <a:t>Kapasite raporu sisteminin daha sağlıklı yürümesi</a:t>
            </a:r>
          </a:p>
          <a:p>
            <a:pPr lvl="0">
              <a:spcBef>
                <a:spcPts val="600"/>
              </a:spcBef>
              <a:spcAft>
                <a:spcPts val="600"/>
              </a:spcAft>
            </a:pPr>
            <a:r>
              <a:rPr lang="tr-TR" sz="2400" dirty="0" smtClean="0">
                <a:solidFill>
                  <a:prstClr val="black"/>
                </a:solidFill>
                <a:latin typeface="Arial" panose="020B0604020202020204" pitchFamily="34" charset="0"/>
                <a:cs typeface="Arial" panose="020B0604020202020204" pitchFamily="34" charset="0"/>
              </a:rPr>
              <a:t>Ortak bilinç oluşturulması</a:t>
            </a:r>
          </a:p>
          <a:p>
            <a:pPr lvl="0">
              <a:spcBef>
                <a:spcPts val="600"/>
              </a:spcBef>
              <a:spcAft>
                <a:spcPts val="600"/>
              </a:spcAft>
            </a:pPr>
            <a:r>
              <a:rPr lang="tr-TR" sz="2400" dirty="0" smtClean="0">
                <a:solidFill>
                  <a:prstClr val="black"/>
                </a:solidFill>
                <a:latin typeface="Arial" panose="020B0604020202020204" pitchFamily="34" charset="0"/>
                <a:cs typeface="Arial" panose="020B0604020202020204" pitchFamily="34" charset="0"/>
              </a:rPr>
              <a:t>Standart ve kontrollü bir yapı kurulması</a:t>
            </a:r>
            <a:endParaRPr lang="tr-TR" sz="2400" dirty="0">
              <a:solidFill>
                <a:prstClr val="black"/>
              </a:solidFill>
              <a:latin typeface="Arial" panose="020B0604020202020204" pitchFamily="34" charset="0"/>
              <a:cs typeface="Arial" panose="020B0604020202020204" pitchFamily="34" charset="0"/>
            </a:endParaRPr>
          </a:p>
          <a:p>
            <a:pPr lvl="0">
              <a:spcBef>
                <a:spcPts val="600"/>
              </a:spcBef>
              <a:spcAft>
                <a:spcPts val="600"/>
              </a:spcAft>
            </a:pPr>
            <a:r>
              <a:rPr lang="tr-TR" sz="2400" dirty="0" smtClean="0">
                <a:solidFill>
                  <a:prstClr val="black"/>
                </a:solidFill>
                <a:latin typeface="Arial" panose="020B0604020202020204" pitchFamily="34" charset="0"/>
                <a:cs typeface="Arial" panose="020B0604020202020204" pitchFamily="34" charset="0"/>
              </a:rPr>
              <a:t>Kapasite </a:t>
            </a:r>
            <a:r>
              <a:rPr lang="tr-TR" sz="2400" dirty="0">
                <a:solidFill>
                  <a:prstClr val="black"/>
                </a:solidFill>
                <a:latin typeface="Arial" panose="020B0604020202020204" pitchFamily="34" charset="0"/>
                <a:cs typeface="Arial" panose="020B0604020202020204" pitchFamily="34" charset="0"/>
              </a:rPr>
              <a:t>raporları Birlikten </a:t>
            </a:r>
            <a:r>
              <a:rPr lang="tr-TR" sz="2400" dirty="0">
                <a:solidFill>
                  <a:srgbClr val="FF0000"/>
                </a:solidFill>
                <a:latin typeface="Arial" panose="020B0604020202020204" pitchFamily="34" charset="0"/>
                <a:cs typeface="Arial" panose="020B0604020202020204" pitchFamily="34" charset="0"/>
              </a:rPr>
              <a:t>eğitim sertifikası </a:t>
            </a:r>
            <a:r>
              <a:rPr lang="tr-TR" sz="2400" dirty="0">
                <a:solidFill>
                  <a:prstClr val="black"/>
                </a:solidFill>
                <a:latin typeface="Arial" panose="020B0604020202020204" pitchFamily="34" charset="0"/>
                <a:cs typeface="Arial" panose="020B0604020202020204" pitchFamily="34" charset="0"/>
              </a:rPr>
              <a:t>alan </a:t>
            </a:r>
            <a:r>
              <a:rPr lang="tr-TR" sz="2400" b="1" dirty="0">
                <a:solidFill>
                  <a:prstClr val="black"/>
                </a:solidFill>
                <a:latin typeface="Arial" panose="020B0604020202020204" pitchFamily="34" charset="0"/>
                <a:cs typeface="Arial" panose="020B0604020202020204" pitchFamily="34" charset="0"/>
              </a:rPr>
              <a:t>eksper mühendisler </a:t>
            </a:r>
            <a:r>
              <a:rPr lang="tr-TR" sz="2400" dirty="0">
                <a:solidFill>
                  <a:prstClr val="black"/>
                </a:solidFill>
                <a:latin typeface="Arial" panose="020B0604020202020204" pitchFamily="34" charset="0"/>
                <a:cs typeface="Arial" panose="020B0604020202020204" pitchFamily="34" charset="0"/>
              </a:rPr>
              <a:t>tarafından </a:t>
            </a:r>
            <a:r>
              <a:rPr lang="tr-TR" sz="2400" dirty="0" smtClean="0">
                <a:solidFill>
                  <a:prstClr val="black"/>
                </a:solidFill>
                <a:latin typeface="Arial" panose="020B0604020202020204" pitchFamily="34" charset="0"/>
                <a:cs typeface="Arial" panose="020B0604020202020204" pitchFamily="34" charset="0"/>
              </a:rPr>
              <a:t>düzenlenmesi </a:t>
            </a:r>
            <a:endParaRPr lang="tr-TR" sz="2400" dirty="0">
              <a:solidFill>
                <a:prstClr val="black"/>
              </a:solidFill>
              <a:latin typeface="Arial" panose="020B0604020202020204" pitchFamily="34" charset="0"/>
              <a:cs typeface="Arial" panose="020B0604020202020204" pitchFamily="34" charset="0"/>
            </a:endParaRPr>
          </a:p>
          <a:p>
            <a:pPr lvl="0">
              <a:spcBef>
                <a:spcPts val="0"/>
              </a:spcBef>
              <a:spcAft>
                <a:spcPts val="600"/>
              </a:spcAft>
            </a:pPr>
            <a:r>
              <a:rPr lang="tr-TR" sz="2400" dirty="0" smtClean="0">
                <a:solidFill>
                  <a:prstClr val="black"/>
                </a:solidFill>
                <a:latin typeface="Arial" panose="020B0604020202020204" pitchFamily="34" charset="0"/>
                <a:cs typeface="Arial" panose="020B0604020202020204" pitchFamily="34" charset="0"/>
              </a:rPr>
              <a:t>1 </a:t>
            </a:r>
            <a:r>
              <a:rPr lang="tr-TR" sz="2400" dirty="0">
                <a:solidFill>
                  <a:prstClr val="black"/>
                </a:solidFill>
                <a:latin typeface="Arial" panose="020B0604020202020204" pitchFamily="34" charset="0"/>
                <a:cs typeface="Arial" panose="020B0604020202020204" pitchFamily="34" charset="0"/>
              </a:rPr>
              <a:t>Mayıs 2015 tarihinden sonra </a:t>
            </a:r>
            <a:r>
              <a:rPr lang="tr-TR" sz="2400" dirty="0">
                <a:solidFill>
                  <a:srgbClr val="FF0000"/>
                </a:solidFill>
                <a:latin typeface="Arial" panose="020B0604020202020204" pitchFamily="34" charset="0"/>
                <a:cs typeface="Arial" panose="020B0604020202020204" pitchFamily="34" charset="0"/>
              </a:rPr>
              <a:t>sertifikası olmayan eksperler kapasite raporu </a:t>
            </a:r>
            <a:r>
              <a:rPr lang="tr-TR" sz="2400" dirty="0" smtClean="0">
                <a:solidFill>
                  <a:srgbClr val="FF0000"/>
                </a:solidFill>
                <a:latin typeface="Arial" panose="020B0604020202020204" pitchFamily="34" charset="0"/>
                <a:cs typeface="Arial" panose="020B0604020202020204" pitchFamily="34" charset="0"/>
              </a:rPr>
              <a:t>düzenleyememektedir</a:t>
            </a:r>
          </a:p>
          <a:p>
            <a:pPr lvl="0">
              <a:spcBef>
                <a:spcPts val="0"/>
              </a:spcBef>
              <a:spcAft>
                <a:spcPts val="600"/>
              </a:spcAft>
            </a:pPr>
            <a:r>
              <a:rPr lang="tr-TR" sz="2400" dirty="0" smtClean="0">
                <a:latin typeface="Arial" panose="020B0604020202020204" pitchFamily="34" charset="0"/>
                <a:cs typeface="Arial" panose="020B0604020202020204" pitchFamily="34" charset="0"/>
              </a:rPr>
              <a:t>Birlik</a:t>
            </a:r>
            <a:r>
              <a:rPr lang="tr-TR" sz="2400" dirty="0">
                <a:latin typeface="Arial" panose="020B0604020202020204" pitchFamily="34" charset="0"/>
                <a:cs typeface="Arial" panose="020B0604020202020204" pitchFamily="34" charset="0"/>
              </a:rPr>
              <a:t>, Kapasite Eksperlerine ve raportörlere eğitim yaptırmaya, sertifika vermeye, denetlemeye ve gerekli tedbirleri almaya  yetkilidir</a:t>
            </a:r>
            <a:endParaRPr lang="tr-TR" sz="2400" dirty="0" smtClean="0">
              <a:latin typeface="Arial" panose="020B0604020202020204" pitchFamily="34" charset="0"/>
              <a:cs typeface="Arial" panose="020B0604020202020204" pitchFamily="34" charset="0"/>
            </a:endParaRPr>
          </a:p>
          <a:p>
            <a:pPr lvl="0">
              <a:lnSpc>
                <a:spcPct val="150000"/>
              </a:lnSpc>
              <a:spcBef>
                <a:spcPts val="600"/>
              </a:spcBef>
              <a:spcAft>
                <a:spcPts val="600"/>
              </a:spcAft>
            </a:pPr>
            <a:endParaRPr lang="tr-TR" sz="2400" dirty="0">
              <a:solidFill>
                <a:prstClr val="black"/>
              </a:solidFill>
              <a:latin typeface="Arial" panose="020B0604020202020204" pitchFamily="34" charset="0"/>
              <a:cs typeface="Arial" panose="020B0604020202020204" pitchFamily="34" charset="0"/>
            </a:endParaRPr>
          </a:p>
          <a:p>
            <a:pPr lvl="0" algn="just">
              <a:lnSpc>
                <a:spcPct val="150000"/>
              </a:lnSpc>
              <a:spcBef>
                <a:spcPts val="600"/>
              </a:spcBef>
              <a:spcAft>
                <a:spcPts val="600"/>
              </a:spcAft>
            </a:pPr>
            <a:endParaRPr lang="tr-TR" sz="22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8100392" y="6356350"/>
            <a:ext cx="586408" cy="365125"/>
          </a:xfrm>
        </p:spPr>
        <p:txBody>
          <a:bodyPr/>
          <a:lstStyle/>
          <a:p>
            <a:fld id="{13AF967F-37FB-49E9-BACA-2CAFCE53F953}" type="slidenum">
              <a:rPr lang="tr-TR" smtClean="0"/>
              <a:pPr/>
              <a:t>6</a:t>
            </a:fld>
            <a:endParaRPr lang="tr-TR" dirty="0"/>
          </a:p>
        </p:txBody>
      </p:sp>
      <p:sp>
        <p:nvSpPr>
          <p:cNvPr id="6" name="Metin kutusu 5"/>
          <p:cNvSpPr txBox="1"/>
          <p:nvPr/>
        </p:nvSpPr>
        <p:spPr>
          <a:xfrm>
            <a:off x="4346029" y="0"/>
            <a:ext cx="4032448" cy="369332"/>
          </a:xfrm>
          <a:prstGeom prst="rect">
            <a:avLst/>
          </a:prstGeom>
          <a:noFill/>
          <a:effectLst>
            <a:outerShdw blurRad="50800" dist="38100" algn="l" rotWithShape="0">
              <a:prstClr val="black">
                <a:alpha val="40000"/>
              </a:prstClr>
            </a:outerShdw>
          </a:effectLst>
        </p:spPr>
        <p:txBody>
          <a:bodyPr wrap="square" rtlCol="0">
            <a:spAutoFit/>
          </a:bodyPr>
          <a:lstStyle/>
          <a:p>
            <a:pPr fontAlgn="base">
              <a:spcBef>
                <a:spcPct val="0"/>
              </a:spcBef>
              <a:spcAft>
                <a:spcPct val="0"/>
              </a:spcAft>
              <a:defRPr/>
            </a:pPr>
            <a:r>
              <a:rPr lang="tr-TR" dirty="0">
                <a:solidFill>
                  <a:schemeClr val="tx2"/>
                </a:solidFill>
              </a:rPr>
              <a:t>Reel Sektör Ar-Ge ve Uygulama Dairesi</a:t>
            </a:r>
          </a:p>
        </p:txBody>
      </p:sp>
      <p:sp>
        <p:nvSpPr>
          <p:cNvPr id="7" name="Metin kutusu 6"/>
          <p:cNvSpPr txBox="1"/>
          <p:nvPr/>
        </p:nvSpPr>
        <p:spPr>
          <a:xfrm>
            <a:off x="6084168" y="404664"/>
            <a:ext cx="2294309"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tr-TR" dirty="0" smtClean="0">
                <a:solidFill>
                  <a:schemeClr val="tx2"/>
                </a:solidFill>
              </a:rPr>
              <a:t>Sanayi Müdürlüğü</a:t>
            </a:r>
            <a:endParaRPr lang="tr-TR" dirty="0">
              <a:solidFill>
                <a:schemeClr val="tx2"/>
              </a:solidFill>
            </a:endParaRPr>
          </a:p>
        </p:txBody>
      </p:sp>
    </p:spTree>
    <p:extLst>
      <p:ext uri="{BB962C8B-B14F-4D97-AF65-F5344CB8AC3E}">
        <p14:creationId xmlns:p14="http://schemas.microsoft.com/office/powerpoint/2010/main" val="3013278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13AF967F-37FB-49E9-BACA-2CAFCE53F953}" type="slidenum">
              <a:rPr lang="tr-TR" smtClean="0"/>
              <a:pPr/>
              <a:t>7</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2611631725"/>
              </p:ext>
            </p:extLst>
          </p:nvPr>
        </p:nvGraphicFramePr>
        <p:xfrm>
          <a:off x="467544" y="1412776"/>
          <a:ext cx="7776864" cy="4221609"/>
        </p:xfrm>
        <a:graphic>
          <a:graphicData uri="http://schemas.openxmlformats.org/drawingml/2006/table">
            <a:tbl>
              <a:tblPr firstRow="1" firstCol="1">
                <a:tableStyleId>{5C22544A-7EE6-4342-B048-85BDC9FD1C3A}</a:tableStyleId>
              </a:tblPr>
              <a:tblGrid>
                <a:gridCol w="3067774">
                  <a:extLst>
                    <a:ext uri="{9D8B030D-6E8A-4147-A177-3AD203B41FA5}">
                      <a16:colId xmlns:a16="http://schemas.microsoft.com/office/drawing/2014/main" val="831309315"/>
                    </a:ext>
                  </a:extLst>
                </a:gridCol>
                <a:gridCol w="2354545">
                  <a:extLst>
                    <a:ext uri="{9D8B030D-6E8A-4147-A177-3AD203B41FA5}">
                      <a16:colId xmlns:a16="http://schemas.microsoft.com/office/drawing/2014/main" val="102798543"/>
                    </a:ext>
                  </a:extLst>
                </a:gridCol>
                <a:gridCol w="2354545">
                  <a:extLst>
                    <a:ext uri="{9D8B030D-6E8A-4147-A177-3AD203B41FA5}">
                      <a16:colId xmlns:a16="http://schemas.microsoft.com/office/drawing/2014/main" val="3206591185"/>
                    </a:ext>
                  </a:extLst>
                </a:gridCol>
              </a:tblGrid>
              <a:tr h="911743">
                <a:tc>
                  <a:txBody>
                    <a:bodyPr/>
                    <a:lstStyle/>
                    <a:p>
                      <a:pPr algn="ctr">
                        <a:lnSpc>
                          <a:spcPts val="1400"/>
                        </a:lnSpc>
                        <a:spcAft>
                          <a:spcPts val="0"/>
                        </a:spcAft>
                      </a:pPr>
                      <a:r>
                        <a:rPr lang="tr-T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YILLAR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0000"/>
                        </a:lnSpc>
                        <a:spcAft>
                          <a:spcPts val="600"/>
                        </a:spcAft>
                      </a:pPr>
                      <a:r>
                        <a:rPr lang="tr-TR" sz="20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GELEN KAPASİTE RAPORU SAYISI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0000"/>
                        </a:lnSpc>
                        <a:spcAft>
                          <a:spcPts val="600"/>
                        </a:spcAft>
                      </a:pPr>
                      <a:r>
                        <a:rPr lang="tr-TR" sz="2000" b="1" kern="1200" dirty="0" smtClean="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ONAYLANAN KAPASİTE RAPORU SAYISI</a:t>
                      </a:r>
                      <a:endParaRPr lang="tr-TR" sz="2000" b="1" kern="12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242703012"/>
                  </a:ext>
                </a:extLst>
              </a:tr>
              <a:tr h="597768">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2011</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31.532</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25.900</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578099729"/>
                  </a:ext>
                </a:extLst>
              </a:tr>
              <a:tr h="387063">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2012</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33.983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28.250</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019150567"/>
                  </a:ext>
                </a:extLst>
              </a:tr>
              <a:tr h="387063">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2013</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33.910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27.984</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629748400"/>
                  </a:ext>
                </a:extLst>
              </a:tr>
              <a:tr h="387063">
                <a:tc>
                  <a:txBody>
                    <a:bodyPr/>
                    <a:lstStyle/>
                    <a:p>
                      <a:pPr algn="ctr">
                        <a:lnSpc>
                          <a:spcPts val="14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2014</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38.200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29.100</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297719436"/>
                  </a:ext>
                </a:extLst>
              </a:tr>
              <a:tr h="387063">
                <a:tc>
                  <a:txBody>
                    <a:bodyPr/>
                    <a:lstStyle/>
                    <a:p>
                      <a:pPr algn="ctr">
                        <a:lnSpc>
                          <a:spcPts val="14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2015</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37.479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28.186</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200224461"/>
                  </a:ext>
                </a:extLst>
              </a:tr>
              <a:tr h="387063">
                <a:tc>
                  <a:txBody>
                    <a:bodyPr/>
                    <a:lstStyle/>
                    <a:p>
                      <a:pPr algn="ctr">
                        <a:lnSpc>
                          <a:spcPts val="1400"/>
                        </a:lnSpc>
                        <a:spcAft>
                          <a:spcPts val="0"/>
                        </a:spcAft>
                      </a:pPr>
                      <a:r>
                        <a:rPr lang="tr-TR"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36.453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29.107</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762248412"/>
                  </a:ext>
                </a:extLst>
              </a:tr>
              <a:tr h="387063">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2017</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53.033</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43.210</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924561061"/>
                  </a:ext>
                </a:extLst>
              </a:tr>
              <a:tr h="387063">
                <a:tc>
                  <a:txBody>
                    <a:bodyPr/>
                    <a:lstStyle/>
                    <a:p>
                      <a:pPr algn="ct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2018 (İlk 6 ay)</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28.362</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ctr">
                        <a:lnSpc>
                          <a:spcPts val="1400"/>
                        </a:lnSpc>
                        <a:spcAft>
                          <a:spcPts val="0"/>
                        </a:spcAft>
                      </a:pPr>
                      <a:r>
                        <a:rPr lang="tr-TR" sz="2000" b="1" kern="1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22.003</a:t>
                      </a:r>
                      <a:endParaRPr lang="tr-T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73097060"/>
                  </a:ext>
                </a:extLst>
              </a:tr>
            </a:tbl>
          </a:graphicData>
        </a:graphic>
      </p:graphicFrame>
    </p:spTree>
    <p:extLst>
      <p:ext uri="{BB962C8B-B14F-4D97-AF65-F5344CB8AC3E}">
        <p14:creationId xmlns:p14="http://schemas.microsoft.com/office/powerpoint/2010/main" val="1983736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91667"/>
            <a:ext cx="8229600" cy="576064"/>
          </a:xfrm>
        </p:spPr>
        <p:txBody>
          <a:bodyPr>
            <a:normAutofit fontScale="90000"/>
          </a:bodyPr>
          <a:lstStyle/>
          <a:p>
            <a:r>
              <a:rPr lang="tr-TR" sz="2400" b="1" dirty="0" smtClean="0">
                <a:latin typeface="Arial" panose="020B0604020202020204" pitchFamily="34" charset="0"/>
                <a:cs typeface="Arial" panose="020B0604020202020204" pitchFamily="34" charset="0"/>
              </a:rPr>
              <a:t/>
            </a:r>
            <a:br>
              <a:rPr lang="tr-TR" sz="2400" b="1" dirty="0" smtClean="0">
                <a:latin typeface="Arial" panose="020B0604020202020204" pitchFamily="34" charset="0"/>
                <a:cs typeface="Arial" panose="020B0604020202020204" pitchFamily="34" charset="0"/>
              </a:rPr>
            </a:br>
            <a:r>
              <a:rPr lang="tr-TR" b="1" dirty="0" smtClean="0">
                <a:latin typeface="Arial" panose="020B0604020202020204" pitchFamily="34" charset="0"/>
                <a:cs typeface="Arial" panose="020B0604020202020204" pitchFamily="34" charset="0"/>
              </a:rPr>
              <a:t>Sanayici tanımı </a:t>
            </a:r>
            <a:r>
              <a:rPr lang="tr-TR" sz="3100" b="1" dirty="0" smtClean="0">
                <a:latin typeface="Arial" panose="020B0604020202020204" pitchFamily="34" charset="0"/>
                <a:cs typeface="Arial" panose="020B0604020202020204" pitchFamily="34" charset="0"/>
              </a:rPr>
              <a:t>(5174 sayılı kanun)</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59762" y="2132856"/>
            <a:ext cx="8208912" cy="4223494"/>
          </a:xfrm>
        </p:spPr>
        <p:txBody>
          <a:bodyPr>
            <a:normAutofit/>
          </a:bodyPr>
          <a:lstStyle/>
          <a:p>
            <a:pPr lvl="0">
              <a:spcBef>
                <a:spcPts val="0"/>
              </a:spcBef>
              <a:spcAft>
                <a:spcPts val="600"/>
              </a:spcAft>
            </a:pPr>
            <a:r>
              <a:rPr lang="tr-TR" sz="2400" dirty="0">
                <a:solidFill>
                  <a:srgbClr val="FF0000"/>
                </a:solidFill>
                <a:latin typeface="Arial" panose="020B0604020202020204" pitchFamily="34" charset="0"/>
                <a:cs typeface="Arial" panose="020B0604020202020204" pitchFamily="34" charset="0"/>
              </a:rPr>
              <a:t>Tezgah, cihaz, makine gibi muharrik kuvvet kullanarak </a:t>
            </a:r>
            <a:r>
              <a:rPr lang="tr-TR" sz="2400" dirty="0">
                <a:solidFill>
                  <a:prstClr val="black"/>
                </a:solidFill>
                <a:latin typeface="Arial" panose="020B0604020202020204" pitchFamily="34" charset="0"/>
                <a:cs typeface="Arial" panose="020B0604020202020204" pitchFamily="34" charset="0"/>
              </a:rPr>
              <a:t>hammadde, yarı ve tam mamulleri </a:t>
            </a:r>
          </a:p>
          <a:p>
            <a:pPr lvl="0">
              <a:spcBef>
                <a:spcPts val="600"/>
              </a:spcBef>
              <a:spcAft>
                <a:spcPts val="600"/>
              </a:spcAft>
            </a:pPr>
            <a:r>
              <a:rPr lang="tr-TR" sz="2400" dirty="0">
                <a:solidFill>
                  <a:srgbClr val="FF0000"/>
                </a:solidFill>
                <a:latin typeface="Arial" panose="020B0604020202020204" pitchFamily="34" charset="0"/>
                <a:cs typeface="Arial" panose="020B0604020202020204" pitchFamily="34" charset="0"/>
              </a:rPr>
              <a:t>Özellik, içerik, bileşim veya şeklini kısmen veya tamamen değiştirmek </a:t>
            </a:r>
            <a:r>
              <a:rPr lang="tr-TR" sz="2400" dirty="0">
                <a:solidFill>
                  <a:prstClr val="black"/>
                </a:solidFill>
                <a:latin typeface="Arial" panose="020B0604020202020204" pitchFamily="34" charset="0"/>
                <a:cs typeface="Arial" panose="020B0604020202020204" pitchFamily="34" charset="0"/>
              </a:rPr>
              <a:t>amacıyla işleyerek</a:t>
            </a:r>
          </a:p>
          <a:p>
            <a:pPr lvl="0">
              <a:lnSpc>
                <a:spcPct val="150000"/>
              </a:lnSpc>
            </a:pPr>
            <a:r>
              <a:rPr lang="tr-TR" sz="2400" dirty="0">
                <a:solidFill>
                  <a:prstClr val="black"/>
                </a:solidFill>
                <a:latin typeface="Arial" panose="020B0604020202020204" pitchFamily="34" charset="0"/>
                <a:cs typeface="Arial" panose="020B0604020202020204" pitchFamily="34" charset="0"/>
              </a:rPr>
              <a:t>Seri </a:t>
            </a:r>
            <a:r>
              <a:rPr lang="tr-TR" sz="2200" dirty="0">
                <a:solidFill>
                  <a:prstClr val="black"/>
                </a:solidFill>
                <a:latin typeface="Arial" panose="020B0604020202020204" pitchFamily="34" charset="0"/>
                <a:cs typeface="Arial" panose="020B0604020202020204" pitchFamily="34" charset="0"/>
              </a:rPr>
              <a:t>halde veya standart olarak </a:t>
            </a:r>
            <a:r>
              <a:rPr lang="tr-TR" sz="2200" dirty="0">
                <a:solidFill>
                  <a:srgbClr val="FF0000"/>
                </a:solidFill>
                <a:latin typeface="Arial" panose="020B0604020202020204" pitchFamily="34" charset="0"/>
                <a:cs typeface="Arial" panose="020B0604020202020204" pitchFamily="34" charset="0"/>
              </a:rPr>
              <a:t>yeni bir ürün üreten </a:t>
            </a:r>
            <a:r>
              <a:rPr lang="tr-TR" sz="2200" dirty="0">
                <a:solidFill>
                  <a:prstClr val="black"/>
                </a:solidFill>
                <a:latin typeface="Arial" panose="020B0604020202020204" pitchFamily="34" charset="0"/>
                <a:cs typeface="Arial" panose="020B0604020202020204" pitchFamily="34" charset="0"/>
              </a:rPr>
              <a:t>işyerleri </a:t>
            </a:r>
          </a:p>
          <a:p>
            <a:pPr>
              <a:lnSpc>
                <a:spcPct val="150000"/>
              </a:lnSpc>
            </a:pPr>
            <a:r>
              <a:rPr lang="tr-TR" sz="2400" dirty="0" smtClean="0">
                <a:latin typeface="Arial" panose="020B0604020202020204" pitchFamily="34" charset="0"/>
                <a:cs typeface="Arial" panose="020B0604020202020204" pitchFamily="34" charset="0"/>
              </a:rPr>
              <a:t>Yer </a:t>
            </a:r>
            <a:r>
              <a:rPr lang="tr-TR" sz="2400" dirty="0">
                <a:latin typeface="Arial" panose="020B0604020202020204" pitchFamily="34" charset="0"/>
                <a:cs typeface="Arial" panose="020B0604020202020204" pitchFamily="34" charset="0"/>
              </a:rPr>
              <a:t>altı kaynaklarının çıkarılıp işlendiği yerleri işletenler </a:t>
            </a:r>
            <a:endParaRPr lang="tr-TR" sz="2400" dirty="0" smtClean="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Bilişim </a:t>
            </a:r>
            <a:r>
              <a:rPr lang="tr-TR" sz="2400" dirty="0">
                <a:latin typeface="Arial" panose="020B0604020202020204" pitchFamily="34" charset="0"/>
                <a:cs typeface="Arial" panose="020B0604020202020204" pitchFamily="34" charset="0"/>
              </a:rPr>
              <a:t>teknolojisi ile yazılım </a:t>
            </a:r>
            <a:r>
              <a:rPr lang="tr-TR" sz="2400" dirty="0" smtClean="0">
                <a:latin typeface="Arial" panose="020B0604020202020204" pitchFamily="34" charset="0"/>
                <a:cs typeface="Arial" panose="020B0604020202020204" pitchFamily="34" charset="0"/>
              </a:rPr>
              <a:t>üretenler Sanayici sayılır.</a:t>
            </a:r>
          </a:p>
          <a:p>
            <a:pPr marL="0" indent="0">
              <a:lnSpc>
                <a:spcPct val="150000"/>
              </a:lnSpc>
              <a:buNone/>
            </a:pPr>
            <a:endParaRPr lang="tr-TR" sz="2400" dirty="0" smtClean="0">
              <a:latin typeface="Arial" panose="020B0604020202020204" pitchFamily="34" charset="0"/>
              <a:cs typeface="Arial" panose="020B0604020202020204" pitchFamily="34" charset="0"/>
            </a:endParaRPr>
          </a:p>
          <a:p>
            <a:pPr>
              <a:lnSpc>
                <a:spcPct val="150000"/>
              </a:lnSpc>
            </a:pPr>
            <a:endParaRPr lang="tr-TR" sz="24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a:xfrm>
            <a:off x="7596336" y="6356350"/>
            <a:ext cx="1090464" cy="365125"/>
          </a:xfrm>
        </p:spPr>
        <p:txBody>
          <a:bodyPr/>
          <a:lstStyle/>
          <a:p>
            <a:r>
              <a:rPr lang="tr-TR" dirty="0" smtClean="0">
                <a:solidFill>
                  <a:prstClr val="black"/>
                </a:solidFill>
              </a:rPr>
              <a:t>9</a:t>
            </a:r>
            <a:endParaRPr lang="tr-TR" dirty="0">
              <a:solidFill>
                <a:prstClr val="black"/>
              </a:solidFill>
            </a:endParaRPr>
          </a:p>
        </p:txBody>
      </p:sp>
      <p:sp>
        <p:nvSpPr>
          <p:cNvPr id="5" name="Metin kutusu 4"/>
          <p:cNvSpPr txBox="1"/>
          <p:nvPr/>
        </p:nvSpPr>
        <p:spPr>
          <a:xfrm>
            <a:off x="3923928" y="116632"/>
            <a:ext cx="4634032" cy="400110"/>
          </a:xfrm>
          <a:prstGeom prst="rect">
            <a:avLst/>
          </a:prstGeom>
          <a:noFill/>
        </p:spPr>
        <p:txBody>
          <a:bodyPr wrap="square" rtlCol="0">
            <a:spAutoFit/>
          </a:bodyPr>
          <a:lstStyle/>
          <a:p>
            <a:pPr lvl="0" fontAlgn="base">
              <a:spcBef>
                <a:spcPct val="0"/>
              </a:spcBef>
              <a:spcAft>
                <a:spcPct val="0"/>
              </a:spcAft>
              <a:defRPr/>
            </a:pPr>
            <a:r>
              <a:rPr lang="tr-TR" sz="2000" dirty="0">
                <a:solidFill>
                  <a:srgbClr val="1F497D"/>
                </a:solidFill>
              </a:rPr>
              <a:t>Reel Sektör Ar-Ge ve Uygulama Dairesi</a:t>
            </a:r>
          </a:p>
        </p:txBody>
      </p:sp>
      <p:sp>
        <p:nvSpPr>
          <p:cNvPr id="6" name="Metin kutusu 5"/>
          <p:cNvSpPr txBox="1"/>
          <p:nvPr/>
        </p:nvSpPr>
        <p:spPr>
          <a:xfrm>
            <a:off x="6084168" y="516742"/>
            <a:ext cx="2074671" cy="400110"/>
          </a:xfrm>
          <a:prstGeom prst="rect">
            <a:avLst/>
          </a:prstGeom>
          <a:noFill/>
        </p:spPr>
        <p:txBody>
          <a:bodyPr wrap="none" rtlCol="0">
            <a:spAutoFit/>
          </a:bodyPr>
          <a:lstStyle/>
          <a:p>
            <a:pPr lvl="0">
              <a:spcBef>
                <a:spcPct val="0"/>
              </a:spcBef>
              <a:defRPr/>
            </a:pPr>
            <a:r>
              <a:rPr lang="tr-TR" sz="2000" dirty="0">
                <a:solidFill>
                  <a:srgbClr val="1F497D"/>
                </a:solidFill>
              </a:rPr>
              <a:t>Sanayi Müdürlüğü</a:t>
            </a:r>
          </a:p>
        </p:txBody>
      </p:sp>
    </p:spTree>
    <p:extLst>
      <p:ext uri="{BB962C8B-B14F-4D97-AF65-F5344CB8AC3E}">
        <p14:creationId xmlns:p14="http://schemas.microsoft.com/office/powerpoint/2010/main" val="1209284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9592" y="1124744"/>
            <a:ext cx="7865268" cy="4896544"/>
          </a:xfrm>
        </p:spPr>
        <p:txBody>
          <a:bodyPr>
            <a:noAutofit/>
          </a:bodyPr>
          <a:lstStyle/>
          <a:p>
            <a:pPr>
              <a:lnSpc>
                <a:spcPct val="150000"/>
              </a:lnSpc>
            </a:pPr>
            <a:r>
              <a:rPr lang="tr-TR" sz="2400" dirty="0" smtClean="0">
                <a:latin typeface="Arial"/>
                <a:ea typeface="Calibri"/>
              </a:rPr>
              <a:t>Ayrıca; </a:t>
            </a:r>
          </a:p>
          <a:p>
            <a:pPr>
              <a:lnSpc>
                <a:spcPct val="150000"/>
              </a:lnSpc>
            </a:pPr>
            <a:r>
              <a:rPr lang="tr-TR" sz="2400" dirty="0" smtClean="0">
                <a:latin typeface="Arial"/>
                <a:ea typeface="Calibri"/>
              </a:rPr>
              <a:t>Endüstriyel </a:t>
            </a:r>
            <a:r>
              <a:rPr lang="tr-TR" sz="2400" dirty="0">
                <a:latin typeface="Arial"/>
                <a:ea typeface="Calibri"/>
              </a:rPr>
              <a:t>Seralar, </a:t>
            </a:r>
            <a:endParaRPr lang="tr-TR" sz="2400" dirty="0" smtClean="0">
              <a:latin typeface="Arial"/>
              <a:ea typeface="Calibri"/>
            </a:endParaRPr>
          </a:p>
          <a:p>
            <a:pPr>
              <a:lnSpc>
                <a:spcPct val="150000"/>
              </a:lnSpc>
            </a:pPr>
            <a:r>
              <a:rPr lang="tr-TR" sz="2400" dirty="0" smtClean="0">
                <a:latin typeface="Arial"/>
                <a:ea typeface="Calibri"/>
              </a:rPr>
              <a:t>Endüstriyel </a:t>
            </a:r>
            <a:r>
              <a:rPr lang="tr-TR" sz="2400" dirty="0">
                <a:latin typeface="Arial"/>
                <a:ea typeface="Calibri"/>
              </a:rPr>
              <a:t>Çiçekçilik, </a:t>
            </a:r>
            <a:endParaRPr lang="tr-TR" sz="2400" dirty="0" smtClean="0">
              <a:latin typeface="Arial"/>
              <a:ea typeface="Calibri"/>
            </a:endParaRPr>
          </a:p>
          <a:p>
            <a:pPr>
              <a:lnSpc>
                <a:spcPct val="150000"/>
              </a:lnSpc>
            </a:pPr>
            <a:r>
              <a:rPr lang="tr-TR" sz="2400" dirty="0" smtClean="0">
                <a:latin typeface="Arial"/>
                <a:ea typeface="Calibri"/>
              </a:rPr>
              <a:t>Kültür </a:t>
            </a:r>
            <a:r>
              <a:rPr lang="tr-TR" sz="2400" dirty="0">
                <a:latin typeface="Arial"/>
                <a:ea typeface="Calibri"/>
              </a:rPr>
              <a:t>Balıkçılığı, </a:t>
            </a:r>
            <a:endParaRPr lang="tr-TR" sz="2400" dirty="0" smtClean="0">
              <a:latin typeface="Arial"/>
              <a:ea typeface="Calibri"/>
            </a:endParaRPr>
          </a:p>
          <a:p>
            <a:pPr>
              <a:lnSpc>
                <a:spcPct val="150000"/>
              </a:lnSpc>
            </a:pPr>
            <a:r>
              <a:rPr lang="tr-TR" sz="2400" dirty="0" smtClean="0">
                <a:latin typeface="Arial"/>
                <a:ea typeface="Calibri"/>
              </a:rPr>
              <a:t>Kümes </a:t>
            </a:r>
            <a:r>
              <a:rPr lang="tr-TR" sz="2400" dirty="0">
                <a:latin typeface="Arial"/>
                <a:ea typeface="Calibri"/>
              </a:rPr>
              <a:t>Hayvanları Çiftlikleri ve Yumurta Üretimi </a:t>
            </a:r>
            <a:r>
              <a:rPr lang="tr-TR" sz="2400" dirty="0" smtClean="0">
                <a:latin typeface="Arial"/>
                <a:ea typeface="Calibri"/>
              </a:rPr>
              <a:t> </a:t>
            </a:r>
          </a:p>
          <a:p>
            <a:pPr>
              <a:spcBef>
                <a:spcPts val="600"/>
              </a:spcBef>
            </a:pPr>
            <a:r>
              <a:rPr lang="tr-TR" sz="2400" dirty="0" smtClean="0">
                <a:latin typeface="Arial"/>
                <a:ea typeface="Calibri"/>
              </a:rPr>
              <a:t>Kültür </a:t>
            </a:r>
            <a:r>
              <a:rPr lang="tr-TR" sz="2400" dirty="0">
                <a:latin typeface="Arial"/>
                <a:ea typeface="Calibri"/>
              </a:rPr>
              <a:t>Mantarı üretimi yapan </a:t>
            </a:r>
            <a:r>
              <a:rPr lang="tr-TR" sz="2400" dirty="0" smtClean="0">
                <a:latin typeface="Arial"/>
                <a:ea typeface="Calibri"/>
              </a:rPr>
              <a:t>tesislere genel esaslar çerçevesinde kapasite raporu düzenlenir</a:t>
            </a:r>
          </a:p>
          <a:p>
            <a:pPr marL="0" indent="0">
              <a:buNone/>
            </a:pPr>
            <a:endParaRPr lang="tr-TR" sz="2400" dirty="0">
              <a:latin typeface="Arial"/>
              <a:ea typeface="Calibri"/>
            </a:endParaRPr>
          </a:p>
        </p:txBody>
      </p:sp>
      <p:sp>
        <p:nvSpPr>
          <p:cNvPr id="2" name="Slayt Numarası Yer Tutucusu 1"/>
          <p:cNvSpPr>
            <a:spLocks noGrp="1"/>
          </p:cNvSpPr>
          <p:nvPr>
            <p:ph type="sldNum" sz="quarter" idx="12"/>
          </p:nvPr>
        </p:nvSpPr>
        <p:spPr/>
        <p:txBody>
          <a:bodyPr/>
          <a:lstStyle/>
          <a:p>
            <a:pPr algn="r">
              <a:defRPr/>
            </a:pPr>
            <a:fld id="{17827B9E-9019-4F27-831F-8FC77C559AF5}" type="slidenum">
              <a:rPr lang="en-US" smtClean="0">
                <a:solidFill>
                  <a:prstClr val="black"/>
                </a:solidFill>
              </a:rPr>
              <a:pPr algn="r">
                <a:defRPr/>
              </a:pPr>
              <a:t>9</a:t>
            </a:fld>
            <a:endParaRPr lang="en-US" dirty="0">
              <a:solidFill>
                <a:prstClr val="black"/>
              </a:solidFill>
            </a:endParaRPr>
          </a:p>
        </p:txBody>
      </p:sp>
      <p:sp>
        <p:nvSpPr>
          <p:cNvPr id="6" name="Text Box 5"/>
          <p:cNvSpPr txBox="1">
            <a:spLocks noChangeArrowheads="1"/>
          </p:cNvSpPr>
          <p:nvPr/>
        </p:nvSpPr>
        <p:spPr bwMode="auto">
          <a:xfrm>
            <a:off x="4139952" y="1588"/>
            <a:ext cx="5651500"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a:spAutoFit/>
          </a:bodyPr>
          <a:lstStyle/>
          <a:p>
            <a:pPr fontAlgn="base">
              <a:spcBef>
                <a:spcPct val="0"/>
              </a:spcBef>
              <a:spcAft>
                <a:spcPct val="0"/>
              </a:spcAft>
              <a:defRPr/>
            </a:pPr>
            <a:r>
              <a:rPr lang="tr-TR" sz="2000" dirty="0">
                <a:solidFill>
                  <a:srgbClr val="1F497D"/>
                </a:solidFill>
              </a:rPr>
              <a:t>Reel Sektör Ar-</a:t>
            </a:r>
            <a:r>
              <a:rPr lang="tr-TR" sz="2000" dirty="0" err="1">
                <a:solidFill>
                  <a:srgbClr val="1F497D"/>
                </a:solidFill>
              </a:rPr>
              <a:t>Ge</a:t>
            </a:r>
            <a:r>
              <a:rPr lang="tr-TR" sz="2000" dirty="0">
                <a:solidFill>
                  <a:srgbClr val="1F497D"/>
                </a:solidFill>
              </a:rPr>
              <a:t> ve Uygulama Dairesi</a:t>
            </a:r>
          </a:p>
        </p:txBody>
      </p:sp>
      <p:sp>
        <p:nvSpPr>
          <p:cNvPr id="7" name="Text Box 5"/>
          <p:cNvSpPr txBox="1">
            <a:spLocks noChangeArrowheads="1"/>
          </p:cNvSpPr>
          <p:nvPr/>
        </p:nvSpPr>
        <p:spPr bwMode="auto">
          <a:xfrm>
            <a:off x="6156176" y="401698"/>
            <a:ext cx="2608684" cy="400110"/>
          </a:xfrm>
          <a:prstGeom prst="rect">
            <a:avLst/>
          </a:prstGeom>
          <a:noFill/>
          <a:ln w="9525">
            <a:noFill/>
            <a:miter lim="800000"/>
            <a:headEnd/>
            <a:tailEnd/>
          </a:ln>
          <a:effectLst>
            <a:outerShdw blurRad="50800" dist="38100" dir="16200000" rotWithShape="0">
              <a:prstClr val="black">
                <a:alpha val="40000"/>
              </a:prstClr>
            </a:outerShdw>
          </a:effectLst>
        </p:spPr>
        <p:style>
          <a:lnRef idx="0">
            <a:scrgbClr r="0" g="0" b="0"/>
          </a:lnRef>
          <a:fillRef idx="1002">
            <a:schemeClr val="dk1"/>
          </a:fillRef>
          <a:effectRef idx="0">
            <a:scrgbClr r="0" g="0" b="0"/>
          </a:effectRef>
          <a:fontRef idx="major"/>
        </p:style>
        <p:txBody>
          <a:bodyPr wrap="square">
            <a:spAutoFit/>
          </a:bodyPr>
          <a:lstStyle/>
          <a:p>
            <a:pPr>
              <a:spcBef>
                <a:spcPct val="0"/>
              </a:spcBef>
              <a:defRPr/>
            </a:pPr>
            <a:r>
              <a:rPr lang="tr-TR" sz="2000" dirty="0" smtClean="0">
                <a:solidFill>
                  <a:srgbClr val="1F497D"/>
                </a:solidFill>
              </a:rPr>
              <a:t>Sanayi Müdürlüğü</a:t>
            </a:r>
            <a:endParaRPr lang="tr-TR" sz="2000" dirty="0">
              <a:solidFill>
                <a:srgbClr val="1F497D"/>
              </a:solidFill>
            </a:endParaRPr>
          </a:p>
        </p:txBody>
      </p:sp>
    </p:spTree>
    <p:extLst>
      <p:ext uri="{BB962C8B-B14F-4D97-AF65-F5344CB8AC3E}">
        <p14:creationId xmlns:p14="http://schemas.microsoft.com/office/powerpoint/2010/main" val="2490185943"/>
      </p:ext>
    </p:extLst>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7795</TotalTime>
  <Words>2984</Words>
  <Application>Microsoft Office PowerPoint</Application>
  <PresentationFormat>Ekran Gösterisi (4:3)</PresentationFormat>
  <Paragraphs>636</Paragraphs>
  <Slides>50</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50</vt:i4>
      </vt:variant>
    </vt:vector>
  </HeadingPairs>
  <TitlesOfParts>
    <vt:vector size="55" baseType="lpstr">
      <vt:lpstr>Arial</vt:lpstr>
      <vt:lpstr>Calibri</vt:lpstr>
      <vt:lpstr>Times New Roman</vt:lpstr>
      <vt:lpstr>Wingdings</vt:lpstr>
      <vt:lpstr>Ofis Teması</vt:lpstr>
      <vt:lpstr>Reel Sektör Araştırma Geliştirme ve Uygulama Daire  Başkanlığı  Sanayi Müdürlüğü 2018 TOBB  TOBB web sayfası : http://www.tobb.org.tr </vt:lpstr>
      <vt:lpstr>Kapasite Raporu Eğitimi Sunumu   M. Ali BAYRAM TOBB Sanayi Müdürü  e-posta : sanayi@tobb.org.tr   http://www.tobb.org.tr/SanayiMudurlugu /Sayfalar/AnaSayfa.php   </vt:lpstr>
      <vt:lpstr> </vt:lpstr>
      <vt:lpstr> Genel Değerlendirmeler </vt:lpstr>
      <vt:lpstr>PowerPoint Sunusu</vt:lpstr>
      <vt:lpstr> Eğitimin Amacı </vt:lpstr>
      <vt:lpstr>PowerPoint Sunusu</vt:lpstr>
      <vt:lpstr> Sanayici tanımı (5174 sayılı kanun) </vt:lpstr>
      <vt:lpstr>PowerPoint Sunusu</vt:lpstr>
      <vt:lpstr>Kapasite Raporu Düzenlenmeyen Yerler</vt:lpstr>
      <vt:lpstr>PowerPoint Sunusu</vt:lpstr>
      <vt:lpstr> Kapasite Raporunun Kullanıldığı Alanlar </vt:lpstr>
      <vt:lpstr> Dokümanlar Nelerdir </vt:lpstr>
      <vt:lpstr>Eksper Heyeti ve Sorumlulukları-1</vt:lpstr>
      <vt:lpstr>PowerPoint Sunusu</vt:lpstr>
      <vt:lpstr>Eksper Heyeti ve Sorumlulukları-3</vt:lpstr>
      <vt:lpstr>Eksper Heyeti ve Sorumlulukları-4</vt:lpstr>
      <vt:lpstr>Kapasite Raporlarının Düzenlenmesi-1</vt:lpstr>
      <vt:lpstr> Firmalardan İstenilecek Belgeler-1 </vt:lpstr>
      <vt:lpstr> Firmalardan İstenilecek Belgeler-2 </vt:lpstr>
      <vt:lpstr> Kapasite Raporlarının Geçerlilik Süresi-1 </vt:lpstr>
      <vt:lpstr>Kapasite Raporlarının Geçerlilik Süresi-2</vt:lpstr>
      <vt:lpstr> Kapasite Kriterlerinin Uygulama Esasları </vt:lpstr>
      <vt:lpstr>Kapasite Tespit Yöntemleri</vt:lpstr>
      <vt:lpstr>PowerPoint Sunusu</vt:lpstr>
      <vt:lpstr>PowerPoint Sunusu</vt:lpstr>
      <vt:lpstr>PowerPoint Sunusu</vt:lpstr>
      <vt:lpstr> Ön Kapasite Raporu  </vt:lpstr>
      <vt:lpstr>  İptal İşlemleri  </vt:lpstr>
      <vt:lpstr>İptal ve yenileme İşlemleri</vt:lpstr>
      <vt:lpstr>  Birlikçe İptal Edilecek  Kapasite Raporları </vt:lpstr>
      <vt:lpstr> Değişiklik İşlemleri </vt:lpstr>
      <vt:lpstr> Kapasite Kriterlerinin Hazırlanması </vt:lpstr>
      <vt:lpstr> Kapasite Raporunda Yer Alan Terimlerin Tanımı-1  </vt:lpstr>
      <vt:lpstr> Kapasite Raporunda Yer Alan Terimlerin Tanımı-2  </vt:lpstr>
      <vt:lpstr> Kapasite Raporunda Yer Alan Terimlerin Tanımı-3  </vt:lpstr>
      <vt:lpstr> Kapasite Raporunda Yer Alan Terimlerin Tanımı-4 </vt:lpstr>
      <vt:lpstr>PowerPoint Sunusu</vt:lpstr>
      <vt:lpstr> Kalite Belgeleri </vt:lpstr>
      <vt:lpstr> Otomasyonda Kapasite Raporu </vt:lpstr>
      <vt:lpstr> Otomasyonda Kapasite Raporu </vt:lpstr>
      <vt:lpstr> Tanımlar ve sorumluluklar-1 </vt:lpstr>
      <vt:lpstr>  Tanımlar ve sorumluluklar-2 </vt:lpstr>
      <vt:lpstr>  Otomasyonda Kapasite Raporu Nasıl Kodlanır  </vt:lpstr>
      <vt:lpstr> Otomasyonda kapasite raporu nasıl kodlanır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TEPAV R5</dc:creator>
  <cp:lastModifiedBy>M. ALİ BAYRAM</cp:lastModifiedBy>
  <cp:revision>922</cp:revision>
  <cp:lastPrinted>2015-01-16T08:59:31Z</cp:lastPrinted>
  <dcterms:created xsi:type="dcterms:W3CDTF">2011-03-31T14:58:37Z</dcterms:created>
  <dcterms:modified xsi:type="dcterms:W3CDTF">2018-07-01T13:20:50Z</dcterms:modified>
</cp:coreProperties>
</file>